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379" r:id="rId4"/>
    <p:sldId id="325" r:id="rId5"/>
    <p:sldId id="11088846" r:id="rId6"/>
    <p:sldId id="11088845" r:id="rId7"/>
    <p:sldId id="2007577574" r:id="rId8"/>
    <p:sldId id="378" r:id="rId9"/>
    <p:sldId id="341" r:id="rId10"/>
    <p:sldId id="2007577573" r:id="rId11"/>
    <p:sldId id="2007577575" r:id="rId12"/>
    <p:sldId id="414" r:id="rId13"/>
    <p:sldId id="416" r:id="rId14"/>
    <p:sldId id="2007577576" r:id="rId15"/>
    <p:sldId id="2007577577" r:id="rId16"/>
    <p:sldId id="313" r:id="rId17"/>
    <p:sldId id="2007577578" r:id="rId18"/>
    <p:sldId id="2007577579" r:id="rId19"/>
    <p:sldId id="2007577580" r:id="rId20"/>
    <p:sldId id="2007577581" r:id="rId21"/>
    <p:sldId id="2007577582" r:id="rId22"/>
    <p:sldId id="2007577583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15B"/>
    <a:srgbClr val="B0DBE0"/>
    <a:srgbClr val="F2C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0" autoAdjust="0"/>
    <p:restoredTop sz="94660"/>
  </p:normalViewPr>
  <p:slideViewPr>
    <p:cSldViewPr snapToGrid="0">
      <p:cViewPr>
        <p:scale>
          <a:sx n="60" d="100"/>
          <a:sy n="60" d="100"/>
        </p:scale>
        <p:origin x="-1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45-4458-8427-31FCA007E3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45-4458-8427-31FCA007E3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945-4458-8427-31FCA007E39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945-4458-8427-31FCA007E39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0.44</c:v>
                </c:pt>
                <c:pt idx="2">
                  <c:v>0.16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45-4458-8427-31FCA007E3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 CN Medium" panose="020B0600000000000000" pitchFamily="34" charset="-122"/>
          <a:ea typeface="思源黑体 CN Medium" panose="020B0600000000000000" pitchFamily="34" charset="-122"/>
          <a:sym typeface="思源黑体 CN Medium" panose="020B0600000000000000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A0-4128-B9FC-568749E76F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A0-4128-B9FC-568749E76F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A0-4128-B9FC-568749E76F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AA0-4128-B9FC-568749E76F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0.44</c:v>
                </c:pt>
                <c:pt idx="2">
                  <c:v>0.16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AA0-4128-B9FC-568749E76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 CN Medium" panose="020B0600000000000000" pitchFamily="34" charset="-122"/>
          <a:ea typeface="思源黑体 CN Medium" panose="020B0600000000000000" pitchFamily="34" charset="-122"/>
          <a:sym typeface="思源黑体 CN Medium" panose="020B0600000000000000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998E7-E066-4674-AE82-B57B6497598F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C41E0A-5747-4194-A096-C97B3AB9BAAF}">
      <dgm:prSet phldrT="[Text]" custT="1"/>
      <dgm:spPr/>
      <dgm:t>
        <a:bodyPr/>
        <a:lstStyle/>
        <a:p>
          <a:r>
            <a:rPr lang="en-US" altLang="zh-CN" sz="2800" b="1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rPr>
            <a:t>Disability Therapy</a:t>
          </a:r>
          <a:endParaRPr lang="en-US" sz="2800" b="1" dirty="0">
            <a:solidFill>
              <a:schemeClr val="accent3">
                <a:lumMod val="50000"/>
              </a:schemeClr>
            </a:solidFill>
            <a:latin typeface="思源黑体 CN Medium" panose="020B0600000000000000" pitchFamily="34" charset="-122"/>
            <a:ea typeface="思源黑体 CN Medium" panose="020B0600000000000000" pitchFamily="34" charset="-122"/>
            <a:cs typeface="+mn-ea"/>
            <a:sym typeface="思源黑体 CN Medium" panose="020B0600000000000000" pitchFamily="34" charset="-122"/>
          </a:endParaRPr>
        </a:p>
      </dgm:t>
    </dgm:pt>
    <dgm:pt modelId="{75BEF4B0-E7F8-4C90-BC07-64824B6E2F57}" type="parTrans" cxnId="{D7562DCA-AC48-4C9E-BEC7-A8E47F47DBBF}">
      <dgm:prSet/>
      <dgm:spPr/>
      <dgm:t>
        <a:bodyPr/>
        <a:lstStyle/>
        <a:p>
          <a:endParaRPr lang="en-US"/>
        </a:p>
      </dgm:t>
    </dgm:pt>
    <dgm:pt modelId="{DC903FF0-79B4-4D16-89DE-2BF89E0D663D}" type="sibTrans" cxnId="{D7562DCA-AC48-4C9E-BEC7-A8E47F47DBBF}">
      <dgm:prSet/>
      <dgm:spPr/>
      <dgm:t>
        <a:bodyPr/>
        <a:lstStyle/>
        <a:p>
          <a:endParaRPr lang="en-US"/>
        </a:p>
      </dgm:t>
    </dgm:pt>
    <dgm:pt modelId="{CFEE4016-BB3A-4A7B-84AF-3DF6DC0293E7}">
      <dgm:prSet phldrT="[Text]" custT="1"/>
      <dgm:spPr/>
      <dgm:t>
        <a:bodyPr/>
        <a:lstStyle/>
        <a:p>
          <a:r>
            <a:rPr lang="en-US" altLang="zh-CN" sz="2800" b="1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rPr>
            <a:t>Child Caring</a:t>
          </a:r>
          <a:endParaRPr lang="en-US" sz="2800" b="1" dirty="0">
            <a:solidFill>
              <a:schemeClr val="accent3">
                <a:lumMod val="50000"/>
              </a:schemeClr>
            </a:solidFill>
            <a:latin typeface="思源黑体 CN Medium" panose="020B0600000000000000" pitchFamily="34" charset="-122"/>
            <a:ea typeface="思源黑体 CN Medium" panose="020B0600000000000000" pitchFamily="34" charset="-122"/>
            <a:cs typeface="+mn-ea"/>
            <a:sym typeface="思源黑体 CN Medium" panose="020B0600000000000000" pitchFamily="34" charset="-122"/>
          </a:endParaRPr>
        </a:p>
      </dgm:t>
    </dgm:pt>
    <dgm:pt modelId="{FDF2D860-5EF3-4E0F-8934-F4E8D7835E28}" type="parTrans" cxnId="{2CE8A1C1-6024-4166-9843-9F0B88D63CC3}">
      <dgm:prSet/>
      <dgm:spPr/>
      <dgm:t>
        <a:bodyPr/>
        <a:lstStyle/>
        <a:p>
          <a:endParaRPr lang="en-US"/>
        </a:p>
      </dgm:t>
    </dgm:pt>
    <dgm:pt modelId="{07CD417D-2FCC-47AC-9064-EEE04E91C07D}" type="sibTrans" cxnId="{2CE8A1C1-6024-4166-9843-9F0B88D63CC3}">
      <dgm:prSet/>
      <dgm:spPr/>
      <dgm:t>
        <a:bodyPr/>
        <a:lstStyle/>
        <a:p>
          <a:endParaRPr lang="en-US"/>
        </a:p>
      </dgm:t>
    </dgm:pt>
    <dgm:pt modelId="{5378AE6D-DAA8-401E-86BA-490E11205E2F}" type="pres">
      <dgm:prSet presAssocID="{993998E7-E066-4674-AE82-B57B6497598F}" presName="compositeShape" presStyleCnt="0">
        <dgm:presLayoutVars>
          <dgm:chMax val="2"/>
          <dgm:dir/>
          <dgm:resizeHandles val="exact"/>
        </dgm:presLayoutVars>
      </dgm:prSet>
      <dgm:spPr/>
    </dgm:pt>
    <dgm:pt modelId="{56801125-378D-4ACA-AF20-2F85C601C033}" type="pres">
      <dgm:prSet presAssocID="{993998E7-E066-4674-AE82-B57B6497598F}" presName="divider" presStyleLbl="fgShp" presStyleIdx="0" presStyleCnt="1"/>
      <dgm:spPr>
        <a:solidFill>
          <a:schemeClr val="tx1">
            <a:lumMod val="20000"/>
            <a:lumOff val="80000"/>
          </a:schemeClr>
        </a:solidFill>
        <a:ln>
          <a:noFill/>
        </a:ln>
      </dgm:spPr>
    </dgm:pt>
    <dgm:pt modelId="{2293A7B3-023D-4F81-BD08-430146A7BEB0}" type="pres">
      <dgm:prSet presAssocID="{ABC41E0A-5747-4194-A096-C97B3AB9BAAF}" presName="downArrow" presStyleLbl="node1" presStyleIdx="0" presStyleCnt="2"/>
      <dgm:spPr>
        <a:solidFill>
          <a:schemeClr val="bg1"/>
        </a:solidFill>
        <a:ln>
          <a:noFill/>
        </a:ln>
      </dgm:spPr>
    </dgm:pt>
    <dgm:pt modelId="{F3D1189E-A54F-4F5C-8FBD-3EC65FF9A840}" type="pres">
      <dgm:prSet presAssocID="{ABC41E0A-5747-4194-A096-C97B3AB9BAAF}" presName="downArrowText" presStyleLbl="revTx" presStyleIdx="0" presStyleCnt="2" custScaleX="157543">
        <dgm:presLayoutVars>
          <dgm:bulletEnabled val="1"/>
        </dgm:presLayoutVars>
      </dgm:prSet>
      <dgm:spPr/>
    </dgm:pt>
    <dgm:pt modelId="{987E0865-E072-4876-9413-F2328286E167}" type="pres">
      <dgm:prSet presAssocID="{CFEE4016-BB3A-4A7B-84AF-3DF6DC0293E7}" presName="upArrow" presStyleLbl="node1" presStyleIdx="1" presStyleCnt="2" custLinFactNeighborX="12798" custLinFactNeighborY="-1274"/>
      <dgm:spPr>
        <a:solidFill>
          <a:schemeClr val="bg1"/>
        </a:solidFill>
        <a:ln>
          <a:noFill/>
        </a:ln>
      </dgm:spPr>
    </dgm:pt>
    <dgm:pt modelId="{3C1A43E8-D135-4211-955A-AC812653D590}" type="pres">
      <dgm:prSet presAssocID="{CFEE4016-BB3A-4A7B-84AF-3DF6DC0293E7}" presName="upArrowText" presStyleLbl="revTx" presStyleIdx="1" presStyleCnt="2" custScaleX="158461">
        <dgm:presLayoutVars>
          <dgm:bulletEnabled val="1"/>
        </dgm:presLayoutVars>
      </dgm:prSet>
      <dgm:spPr/>
    </dgm:pt>
  </dgm:ptLst>
  <dgm:cxnLst>
    <dgm:cxn modelId="{730D7D03-45CF-432B-97DA-9B3BF86C20C1}" type="presOf" srcId="{CFEE4016-BB3A-4A7B-84AF-3DF6DC0293E7}" destId="{3C1A43E8-D135-4211-955A-AC812653D590}" srcOrd="0" destOrd="0" presId="urn:microsoft.com/office/officeart/2005/8/layout/arrow3"/>
    <dgm:cxn modelId="{F4A01F55-8625-49C6-AE7F-A8DEED06D6A5}" type="presOf" srcId="{993998E7-E066-4674-AE82-B57B6497598F}" destId="{5378AE6D-DAA8-401E-86BA-490E11205E2F}" srcOrd="0" destOrd="0" presId="urn:microsoft.com/office/officeart/2005/8/layout/arrow3"/>
    <dgm:cxn modelId="{7F969694-BDFF-4811-A2E9-9C51BD6C7AA6}" type="presOf" srcId="{ABC41E0A-5747-4194-A096-C97B3AB9BAAF}" destId="{F3D1189E-A54F-4F5C-8FBD-3EC65FF9A840}" srcOrd="0" destOrd="0" presId="urn:microsoft.com/office/officeart/2005/8/layout/arrow3"/>
    <dgm:cxn modelId="{2CE8A1C1-6024-4166-9843-9F0B88D63CC3}" srcId="{993998E7-E066-4674-AE82-B57B6497598F}" destId="{CFEE4016-BB3A-4A7B-84AF-3DF6DC0293E7}" srcOrd="1" destOrd="0" parTransId="{FDF2D860-5EF3-4E0F-8934-F4E8D7835E28}" sibTransId="{07CD417D-2FCC-47AC-9064-EEE04E91C07D}"/>
    <dgm:cxn modelId="{D7562DCA-AC48-4C9E-BEC7-A8E47F47DBBF}" srcId="{993998E7-E066-4674-AE82-B57B6497598F}" destId="{ABC41E0A-5747-4194-A096-C97B3AB9BAAF}" srcOrd="0" destOrd="0" parTransId="{75BEF4B0-E7F8-4C90-BC07-64824B6E2F57}" sibTransId="{DC903FF0-79B4-4D16-89DE-2BF89E0D663D}"/>
    <dgm:cxn modelId="{7F0EC472-1E18-40E2-9A7A-B82BECAE1F18}" type="presParOf" srcId="{5378AE6D-DAA8-401E-86BA-490E11205E2F}" destId="{56801125-378D-4ACA-AF20-2F85C601C033}" srcOrd="0" destOrd="0" presId="urn:microsoft.com/office/officeart/2005/8/layout/arrow3"/>
    <dgm:cxn modelId="{E70CDCC6-4FBB-46C9-BBA8-DDC1B7291818}" type="presParOf" srcId="{5378AE6D-DAA8-401E-86BA-490E11205E2F}" destId="{2293A7B3-023D-4F81-BD08-430146A7BEB0}" srcOrd="1" destOrd="0" presId="urn:microsoft.com/office/officeart/2005/8/layout/arrow3"/>
    <dgm:cxn modelId="{FF95FE58-584E-4F6B-96B7-9E81651054E3}" type="presParOf" srcId="{5378AE6D-DAA8-401E-86BA-490E11205E2F}" destId="{F3D1189E-A54F-4F5C-8FBD-3EC65FF9A840}" srcOrd="2" destOrd="0" presId="urn:microsoft.com/office/officeart/2005/8/layout/arrow3"/>
    <dgm:cxn modelId="{C7BF1932-4F6A-43AD-BDEE-5C8DCF089A42}" type="presParOf" srcId="{5378AE6D-DAA8-401E-86BA-490E11205E2F}" destId="{987E0865-E072-4876-9413-F2328286E167}" srcOrd="3" destOrd="0" presId="urn:microsoft.com/office/officeart/2005/8/layout/arrow3"/>
    <dgm:cxn modelId="{808FFD03-30A5-44F6-8748-26DA10260DC0}" type="presParOf" srcId="{5378AE6D-DAA8-401E-86BA-490E11205E2F}" destId="{3C1A43E8-D135-4211-955A-AC812653D590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01125-378D-4ACA-AF20-2F85C601C033}">
      <dsp:nvSpPr>
        <dsp:cNvPr id="0" name=""/>
        <dsp:cNvSpPr/>
      </dsp:nvSpPr>
      <dsp:spPr>
        <a:xfrm rot="21300000">
          <a:off x="18896" y="1700327"/>
          <a:ext cx="6120090" cy="700842"/>
        </a:xfrm>
        <a:prstGeom prst="mathMinus">
          <a:avLst/>
        </a:prstGeom>
        <a:solidFill>
          <a:schemeClr val="tx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3A7B3-023D-4F81-BD08-430146A7BEB0}">
      <dsp:nvSpPr>
        <dsp:cNvPr id="0" name=""/>
        <dsp:cNvSpPr/>
      </dsp:nvSpPr>
      <dsp:spPr>
        <a:xfrm>
          <a:off x="738946" y="205074"/>
          <a:ext cx="1847365" cy="1640598"/>
        </a:xfrm>
        <a:prstGeom prst="down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1189E-A54F-4F5C-8FBD-3EC65FF9A840}">
      <dsp:nvSpPr>
        <dsp:cNvPr id="0" name=""/>
        <dsp:cNvSpPr/>
      </dsp:nvSpPr>
      <dsp:spPr>
        <a:xfrm>
          <a:off x="2696729" y="0"/>
          <a:ext cx="3104420" cy="1722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rPr>
            <a:t>Disability Therapy</a:t>
          </a:r>
          <a:endParaRPr lang="en-US" sz="2800" b="1" kern="1200" dirty="0">
            <a:solidFill>
              <a:schemeClr val="accent3">
                <a:lumMod val="50000"/>
              </a:schemeClr>
            </a:solidFill>
            <a:latin typeface="思源黑体 CN Medium" panose="020B0600000000000000" pitchFamily="34" charset="-122"/>
            <a:ea typeface="思源黑体 CN Medium" panose="020B0600000000000000" pitchFamily="34" charset="-122"/>
            <a:cs typeface="+mn-ea"/>
            <a:sym typeface="思源黑体 CN Medium" panose="020B0600000000000000" pitchFamily="34" charset="-122"/>
          </a:endParaRPr>
        </a:p>
      </dsp:txBody>
      <dsp:txXfrm>
        <a:off x="2696729" y="0"/>
        <a:ext cx="3104420" cy="1722628"/>
      </dsp:txXfrm>
    </dsp:sp>
    <dsp:sp modelId="{987E0865-E072-4876-9413-F2328286E167}">
      <dsp:nvSpPr>
        <dsp:cNvPr id="0" name=""/>
        <dsp:cNvSpPr/>
      </dsp:nvSpPr>
      <dsp:spPr>
        <a:xfrm>
          <a:off x="3807998" y="2234922"/>
          <a:ext cx="1847365" cy="1640598"/>
        </a:xfrm>
        <a:prstGeom prst="up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A43E8-D135-4211-955A-AC812653D590}">
      <dsp:nvSpPr>
        <dsp:cNvPr id="0" name=""/>
        <dsp:cNvSpPr/>
      </dsp:nvSpPr>
      <dsp:spPr>
        <a:xfrm>
          <a:off x="347688" y="2378868"/>
          <a:ext cx="3122510" cy="1722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rPr>
            <a:t>Child Caring</a:t>
          </a:r>
          <a:endParaRPr lang="en-US" sz="2800" b="1" kern="1200" dirty="0">
            <a:solidFill>
              <a:schemeClr val="accent3">
                <a:lumMod val="50000"/>
              </a:schemeClr>
            </a:solidFill>
            <a:latin typeface="思源黑体 CN Medium" panose="020B0600000000000000" pitchFamily="34" charset="-122"/>
            <a:ea typeface="思源黑体 CN Medium" panose="020B0600000000000000" pitchFamily="34" charset="-122"/>
            <a:cs typeface="+mn-ea"/>
            <a:sym typeface="思源黑体 CN Medium" panose="020B0600000000000000" pitchFamily="34" charset="-122"/>
          </a:endParaRPr>
        </a:p>
      </dsp:txBody>
      <dsp:txXfrm>
        <a:off x="347688" y="2378868"/>
        <a:ext cx="3122510" cy="1722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4BE9D-1D87-4961-AE7D-EF3BCD2FE6A7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CE6EA-F84B-48B9-BA1D-1A3901CE84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CE6EA-F84B-48B9-BA1D-1A3901CE84D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3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CE6EA-F84B-48B9-BA1D-1A3901CE84D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144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6C945-3D58-4AE3-B9BB-2A51F5E6FE3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6C945-3D58-4AE3-B9BB-2A51F5E6FE3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CE6EA-F84B-48B9-BA1D-1A3901CE84D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49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3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6C945-3D58-4AE3-B9BB-2A51F5E6FE3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792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6C945-3D58-4AE3-B9BB-2A51F5E6FE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350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CE6EA-F84B-48B9-BA1D-1A3901CE84D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56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6C945-3D58-4AE3-B9BB-2A51F5E6FE3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79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8B16F-317D-4E74-B4D6-539F0586F5B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6C945-3D58-4AE3-B9BB-2A51F5E6FE3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364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6C945-3D58-4AE3-B9BB-2A51F5E6FE3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895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CE6EA-F84B-48B9-BA1D-1A3901CE84D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074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CE6EA-F84B-48B9-BA1D-1A3901CE84D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6C945-3D58-4AE3-B9BB-2A51F5E6FE3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6C945-3D58-4AE3-B9BB-2A51F5E6FE3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3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E3DA5-C785-493D-AE1D-B37932BFB8D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CE6EA-F84B-48B9-BA1D-1A3901CE84D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13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75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3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1" y="-2667000"/>
            <a:ext cx="6857999" cy="12191999"/>
          </a:xfrm>
          <a:prstGeom prst="rect">
            <a:avLst/>
          </a:prstGeom>
        </p:spPr>
      </p:pic>
      <p:sp>
        <p:nvSpPr>
          <p:cNvPr id="4" name="椭圆 3"/>
          <p:cNvSpPr/>
          <p:nvPr userDrawn="1"/>
        </p:nvSpPr>
        <p:spPr>
          <a:xfrm>
            <a:off x="10865520" y="276730"/>
            <a:ext cx="1117600" cy="111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 rot="2667765">
            <a:off x="11206486" y="244442"/>
            <a:ext cx="285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任意多边形: 形状 10"/>
          <p:cNvSpPr/>
          <p:nvPr/>
        </p:nvSpPr>
        <p:spPr>
          <a:xfrm rot="5400000">
            <a:off x="2889587" y="-2110873"/>
            <a:ext cx="6412832" cy="11356475"/>
          </a:xfrm>
          <a:custGeom>
            <a:avLst/>
            <a:gdLst>
              <a:gd name="connsiteX0" fmla="*/ 0 w 5792403"/>
              <a:gd name="connsiteY0" fmla="*/ 10180223 h 10430771"/>
              <a:gd name="connsiteX1" fmla="*/ 0 w 5792403"/>
              <a:gd name="connsiteY1" fmla="*/ 916714 h 10430771"/>
              <a:gd name="connsiteX2" fmla="*/ 916714 w 5792403"/>
              <a:gd name="connsiteY2" fmla="*/ 0 h 10430771"/>
              <a:gd name="connsiteX3" fmla="*/ 4717692 w 5792403"/>
              <a:gd name="connsiteY3" fmla="*/ 0 h 10430771"/>
              <a:gd name="connsiteX4" fmla="*/ 4968240 w 5792403"/>
              <a:gd name="connsiteY4" fmla="*/ 250548 h 10430771"/>
              <a:gd name="connsiteX5" fmla="*/ 4968240 w 5792403"/>
              <a:gd name="connsiteY5" fmla="*/ 8536806 h 10430771"/>
              <a:gd name="connsiteX6" fmla="*/ 5792403 w 5792403"/>
              <a:gd name="connsiteY6" fmla="*/ 9360969 h 10430771"/>
              <a:gd name="connsiteX7" fmla="*/ 4968240 w 5792403"/>
              <a:gd name="connsiteY7" fmla="*/ 9360969 h 10430771"/>
              <a:gd name="connsiteX8" fmla="*/ 4968240 w 5792403"/>
              <a:gd name="connsiteY8" fmla="*/ 10180223 h 10430771"/>
              <a:gd name="connsiteX9" fmla="*/ 4717692 w 5792403"/>
              <a:gd name="connsiteY9" fmla="*/ 10430771 h 10430771"/>
              <a:gd name="connsiteX10" fmla="*/ 250548 w 5792403"/>
              <a:gd name="connsiteY10" fmla="*/ 10430771 h 10430771"/>
              <a:gd name="connsiteX11" fmla="*/ 0 w 5792403"/>
              <a:gd name="connsiteY11" fmla="*/ 10180223 h 10430771"/>
              <a:gd name="connsiteX0-1" fmla="*/ 0 w 5792403"/>
              <a:gd name="connsiteY0-2" fmla="*/ 10180223 h 10430771"/>
              <a:gd name="connsiteX1-3" fmla="*/ 0 w 5792403"/>
              <a:gd name="connsiteY1-4" fmla="*/ 916714 h 10430771"/>
              <a:gd name="connsiteX2-5" fmla="*/ 916714 w 5792403"/>
              <a:gd name="connsiteY2-6" fmla="*/ 0 h 10430771"/>
              <a:gd name="connsiteX3-7" fmla="*/ 4717692 w 5792403"/>
              <a:gd name="connsiteY3-8" fmla="*/ 0 h 10430771"/>
              <a:gd name="connsiteX4-9" fmla="*/ 4968240 w 5792403"/>
              <a:gd name="connsiteY4-10" fmla="*/ 250548 h 10430771"/>
              <a:gd name="connsiteX5-11" fmla="*/ 4946141 w 5792403"/>
              <a:gd name="connsiteY5-12" fmla="*/ 8945687 h 10430771"/>
              <a:gd name="connsiteX6-13" fmla="*/ 5792403 w 5792403"/>
              <a:gd name="connsiteY6-14" fmla="*/ 9360969 h 10430771"/>
              <a:gd name="connsiteX7-15" fmla="*/ 4968240 w 5792403"/>
              <a:gd name="connsiteY7-16" fmla="*/ 9360969 h 10430771"/>
              <a:gd name="connsiteX8-17" fmla="*/ 4968240 w 5792403"/>
              <a:gd name="connsiteY8-18" fmla="*/ 10180223 h 10430771"/>
              <a:gd name="connsiteX9-19" fmla="*/ 4717692 w 5792403"/>
              <a:gd name="connsiteY9-20" fmla="*/ 10430771 h 10430771"/>
              <a:gd name="connsiteX10-21" fmla="*/ 250548 w 5792403"/>
              <a:gd name="connsiteY10-22" fmla="*/ 10430771 h 10430771"/>
              <a:gd name="connsiteX11-23" fmla="*/ 0 w 5792403"/>
              <a:gd name="connsiteY11-24" fmla="*/ 10180223 h 10430771"/>
              <a:gd name="connsiteX0-25" fmla="*/ 0 w 5394576"/>
              <a:gd name="connsiteY0-26" fmla="*/ 10180223 h 10430771"/>
              <a:gd name="connsiteX1-27" fmla="*/ 0 w 5394576"/>
              <a:gd name="connsiteY1-28" fmla="*/ 916714 h 10430771"/>
              <a:gd name="connsiteX2-29" fmla="*/ 916714 w 5394576"/>
              <a:gd name="connsiteY2-30" fmla="*/ 0 h 10430771"/>
              <a:gd name="connsiteX3-31" fmla="*/ 4717692 w 5394576"/>
              <a:gd name="connsiteY3-32" fmla="*/ 0 h 10430771"/>
              <a:gd name="connsiteX4-33" fmla="*/ 4968240 w 5394576"/>
              <a:gd name="connsiteY4-34" fmla="*/ 250548 h 10430771"/>
              <a:gd name="connsiteX5-35" fmla="*/ 4946141 w 5394576"/>
              <a:gd name="connsiteY5-36" fmla="*/ 8945687 h 10430771"/>
              <a:gd name="connsiteX6-37" fmla="*/ 5394576 w 5394576"/>
              <a:gd name="connsiteY6-38" fmla="*/ 9338867 h 10430771"/>
              <a:gd name="connsiteX7-39" fmla="*/ 4968240 w 5394576"/>
              <a:gd name="connsiteY7-40" fmla="*/ 9360969 h 10430771"/>
              <a:gd name="connsiteX8-41" fmla="*/ 4968240 w 5394576"/>
              <a:gd name="connsiteY8-42" fmla="*/ 10180223 h 10430771"/>
              <a:gd name="connsiteX9-43" fmla="*/ 4717692 w 5394576"/>
              <a:gd name="connsiteY9-44" fmla="*/ 10430771 h 10430771"/>
              <a:gd name="connsiteX10-45" fmla="*/ 250548 w 5394576"/>
              <a:gd name="connsiteY10-46" fmla="*/ 10430771 h 10430771"/>
              <a:gd name="connsiteX11-47" fmla="*/ 0 w 5394576"/>
              <a:gd name="connsiteY11-48" fmla="*/ 10180223 h 10430771"/>
              <a:gd name="connsiteX0-49" fmla="*/ 0 w 5394578"/>
              <a:gd name="connsiteY0-50" fmla="*/ 10180223 h 10430771"/>
              <a:gd name="connsiteX1-51" fmla="*/ 0 w 5394578"/>
              <a:gd name="connsiteY1-52" fmla="*/ 916714 h 10430771"/>
              <a:gd name="connsiteX2-53" fmla="*/ 916714 w 5394578"/>
              <a:gd name="connsiteY2-54" fmla="*/ 0 h 10430771"/>
              <a:gd name="connsiteX3-55" fmla="*/ 4717692 w 5394578"/>
              <a:gd name="connsiteY3-56" fmla="*/ 0 h 10430771"/>
              <a:gd name="connsiteX4-57" fmla="*/ 4968240 w 5394578"/>
              <a:gd name="connsiteY4-58" fmla="*/ 250548 h 10430771"/>
              <a:gd name="connsiteX5-59" fmla="*/ 4946141 w 5394578"/>
              <a:gd name="connsiteY5-60" fmla="*/ 8945687 h 10430771"/>
              <a:gd name="connsiteX6-61" fmla="*/ 5394578 w 5394578"/>
              <a:gd name="connsiteY6-62" fmla="*/ 9338866 h 10430771"/>
              <a:gd name="connsiteX7-63" fmla="*/ 4968240 w 5394578"/>
              <a:gd name="connsiteY7-64" fmla="*/ 9360969 h 10430771"/>
              <a:gd name="connsiteX8-65" fmla="*/ 4968240 w 5394578"/>
              <a:gd name="connsiteY8-66" fmla="*/ 10180223 h 10430771"/>
              <a:gd name="connsiteX9-67" fmla="*/ 4717692 w 5394578"/>
              <a:gd name="connsiteY9-68" fmla="*/ 10430771 h 10430771"/>
              <a:gd name="connsiteX10-69" fmla="*/ 250548 w 5394578"/>
              <a:gd name="connsiteY10-70" fmla="*/ 10430771 h 10430771"/>
              <a:gd name="connsiteX11-71" fmla="*/ 0 w 5394578"/>
              <a:gd name="connsiteY11-72" fmla="*/ 10180223 h 10430771"/>
              <a:gd name="connsiteX0-73" fmla="*/ 0 w 5273616"/>
              <a:gd name="connsiteY0-74" fmla="*/ 10180223 h 10430771"/>
              <a:gd name="connsiteX1-75" fmla="*/ 0 w 5273616"/>
              <a:gd name="connsiteY1-76" fmla="*/ 916714 h 10430771"/>
              <a:gd name="connsiteX2-77" fmla="*/ 916714 w 5273616"/>
              <a:gd name="connsiteY2-78" fmla="*/ 0 h 10430771"/>
              <a:gd name="connsiteX3-79" fmla="*/ 4717692 w 5273616"/>
              <a:gd name="connsiteY3-80" fmla="*/ 0 h 10430771"/>
              <a:gd name="connsiteX4-81" fmla="*/ 4968240 w 5273616"/>
              <a:gd name="connsiteY4-82" fmla="*/ 250548 h 10430771"/>
              <a:gd name="connsiteX5-83" fmla="*/ 4946141 w 5273616"/>
              <a:gd name="connsiteY5-84" fmla="*/ 8945687 h 10430771"/>
              <a:gd name="connsiteX6-85" fmla="*/ 5273616 w 5273616"/>
              <a:gd name="connsiteY6-86" fmla="*/ 9316764 h 10430771"/>
              <a:gd name="connsiteX7-87" fmla="*/ 4968240 w 5273616"/>
              <a:gd name="connsiteY7-88" fmla="*/ 9360969 h 10430771"/>
              <a:gd name="connsiteX8-89" fmla="*/ 4968240 w 5273616"/>
              <a:gd name="connsiteY8-90" fmla="*/ 10180223 h 10430771"/>
              <a:gd name="connsiteX9-91" fmla="*/ 4717692 w 5273616"/>
              <a:gd name="connsiteY9-92" fmla="*/ 10430771 h 10430771"/>
              <a:gd name="connsiteX10-93" fmla="*/ 250548 w 5273616"/>
              <a:gd name="connsiteY10-94" fmla="*/ 10430771 h 10430771"/>
              <a:gd name="connsiteX11-95" fmla="*/ 0 w 5273616"/>
              <a:gd name="connsiteY11-96" fmla="*/ 10180223 h 10430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5273616" h="10430771">
                <a:moveTo>
                  <a:pt x="0" y="10180223"/>
                </a:moveTo>
                <a:lnTo>
                  <a:pt x="0" y="916714"/>
                </a:lnTo>
                <a:lnTo>
                  <a:pt x="916714" y="0"/>
                </a:lnTo>
                <a:lnTo>
                  <a:pt x="4717692" y="0"/>
                </a:lnTo>
                <a:cubicBezTo>
                  <a:pt x="4856066" y="0"/>
                  <a:pt x="4968240" y="112174"/>
                  <a:pt x="4968240" y="250548"/>
                </a:cubicBezTo>
                <a:cubicBezTo>
                  <a:pt x="4960874" y="3148928"/>
                  <a:pt x="4953507" y="6047307"/>
                  <a:pt x="4946141" y="8945687"/>
                </a:cubicBezTo>
                <a:lnTo>
                  <a:pt x="5273616" y="9316764"/>
                </a:lnTo>
                <a:lnTo>
                  <a:pt x="4968240" y="9360969"/>
                </a:lnTo>
                <a:lnTo>
                  <a:pt x="4968240" y="10180223"/>
                </a:lnTo>
                <a:cubicBezTo>
                  <a:pt x="4968240" y="10318597"/>
                  <a:pt x="4856066" y="10430771"/>
                  <a:pt x="4717692" y="10430771"/>
                </a:cubicBezTo>
                <a:lnTo>
                  <a:pt x="250548" y="10430771"/>
                </a:lnTo>
                <a:cubicBezTo>
                  <a:pt x="112174" y="10430771"/>
                  <a:pt x="0" y="10318597"/>
                  <a:pt x="0" y="10180223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rgbClr val="E4A916"/>
            </a:solidFill>
          </a:ln>
          <a:effectLst>
            <a:outerShdw blurRad="127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4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chart" Target="../charts/chart2.xm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1"/>
          <a:stretch>
            <a:fillRect/>
          </a:stretch>
        </p:blipFill>
        <p:spPr>
          <a:xfrm flipV="1">
            <a:off x="0" y="0"/>
            <a:ext cx="175267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20" b="60350"/>
          <a:stretch>
            <a:fillRect/>
          </a:stretch>
        </p:blipFill>
        <p:spPr>
          <a:xfrm>
            <a:off x="9623674" y="4138775"/>
            <a:ext cx="2568326" cy="27192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76364" y="2360826"/>
            <a:ext cx="72724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What Do People Think Of Robots In Different Cultures?</a:t>
            </a:r>
            <a:endParaRPr lang="zh-CN" altLang="en-US" sz="3400" b="1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2409" y="3987155"/>
            <a:ext cx="5102770" cy="45719"/>
          </a:xfrm>
          <a:prstGeom prst="rect">
            <a:avLst/>
          </a:prstGeom>
          <a:solidFill>
            <a:srgbClr val="F2C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0" name="任意多边形 8"/>
          <p:cNvSpPr/>
          <p:nvPr/>
        </p:nvSpPr>
        <p:spPr>
          <a:xfrm>
            <a:off x="3110450" y="4405480"/>
            <a:ext cx="2776642" cy="583137"/>
          </a:xfrm>
          <a:custGeom>
            <a:avLst/>
            <a:gdLst>
              <a:gd name="connsiteX0" fmla="*/ 289560 w 2240280"/>
              <a:gd name="connsiteY0" fmla="*/ 0 h 579120"/>
              <a:gd name="connsiteX1" fmla="*/ 1950720 w 2240280"/>
              <a:gd name="connsiteY1" fmla="*/ 0 h 579120"/>
              <a:gd name="connsiteX2" fmla="*/ 2240280 w 2240280"/>
              <a:gd name="connsiteY2" fmla="*/ 289560 h 579120"/>
              <a:gd name="connsiteX3" fmla="*/ 1950720 w 2240280"/>
              <a:gd name="connsiteY3" fmla="*/ 579120 h 579120"/>
              <a:gd name="connsiteX4" fmla="*/ 289560 w 2240280"/>
              <a:gd name="connsiteY4" fmla="*/ 579120 h 579120"/>
              <a:gd name="connsiteX5" fmla="*/ 0 w 2240280"/>
              <a:gd name="connsiteY5" fmla="*/ 289560 h 579120"/>
              <a:gd name="connsiteX6" fmla="*/ 289560 w 2240280"/>
              <a:gd name="connsiteY6" fmla="*/ 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0280" h="579120">
                <a:moveTo>
                  <a:pt x="289560" y="0"/>
                </a:moveTo>
                <a:lnTo>
                  <a:pt x="1950720" y="0"/>
                </a:lnTo>
                <a:cubicBezTo>
                  <a:pt x="2110640" y="0"/>
                  <a:pt x="2240280" y="129640"/>
                  <a:pt x="2240280" y="289560"/>
                </a:cubicBezTo>
                <a:cubicBezTo>
                  <a:pt x="2240280" y="449480"/>
                  <a:pt x="2110640" y="579120"/>
                  <a:pt x="1950720" y="579120"/>
                </a:cubicBezTo>
                <a:lnTo>
                  <a:pt x="289560" y="579120"/>
                </a:lnTo>
                <a:cubicBezTo>
                  <a:pt x="129640" y="579120"/>
                  <a:pt x="0" y="449480"/>
                  <a:pt x="0" y="289560"/>
                </a:cubicBezTo>
                <a:cubicBezTo>
                  <a:pt x="0" y="129640"/>
                  <a:pt x="129640" y="0"/>
                  <a:pt x="289560" y="0"/>
                </a:cubicBezTo>
                <a:close/>
              </a:path>
            </a:pathLst>
          </a:custGeom>
          <a:solidFill>
            <a:srgbClr val="B0D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汇报人：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Group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 –G2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2013873" y="5893214"/>
            <a:ext cx="59075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zh-CN" altLang="en-US" sz="2400" spc="3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谢皓原 郭宇航 李磊 贾振强 肖滟兰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04392BC-AC38-4896-8DC6-1208DB9022C9}"/>
              </a:ext>
            </a:extLst>
          </p:cNvPr>
          <p:cNvGrpSpPr/>
          <p:nvPr/>
        </p:nvGrpSpPr>
        <p:grpSpPr>
          <a:xfrm>
            <a:off x="0" y="51163"/>
            <a:ext cx="12191999" cy="6806837"/>
            <a:chOff x="0" y="51163"/>
            <a:chExt cx="12191999" cy="6806837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F77F5A6-6507-4AC8-9550-817787ABF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0" b="60350"/>
            <a:stretch/>
          </p:blipFill>
          <p:spPr>
            <a:xfrm>
              <a:off x="10810844" y="5395697"/>
              <a:ext cx="1381155" cy="1462303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D8998FE-22C1-4822-8650-D550E5E94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412" r="-1087" b="69994"/>
            <a:stretch/>
          </p:blipFill>
          <p:spPr>
            <a:xfrm flipH="1" flipV="1">
              <a:off x="0" y="51163"/>
              <a:ext cx="2485126" cy="1121869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6C1495E-E9FB-42EF-93D5-526988A1E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16833" r="45730" b="61637"/>
            <a:stretch/>
          </p:blipFill>
          <p:spPr>
            <a:xfrm flipH="1" flipV="1">
              <a:off x="11406364" y="4601631"/>
              <a:ext cx="636952" cy="794066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5C200E7-3123-4461-A781-868A8EDD9832}"/>
              </a:ext>
            </a:extLst>
          </p:cNvPr>
          <p:cNvSpPr txBox="1"/>
          <p:nvPr/>
        </p:nvSpPr>
        <p:spPr>
          <a:xfrm>
            <a:off x="3026134" y="377343"/>
            <a:ext cx="6345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2060"/>
                </a:solidFill>
              </a:rPr>
              <a:t>Japanese Robots’ culture</a:t>
            </a:r>
            <a:endParaRPr lang="zh-CN" altLang="en-US" sz="4400" b="1" dirty="0">
              <a:solidFill>
                <a:srgbClr val="00206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E9B5-1F5B-4B09-B27C-9A8C52A038A1}"/>
              </a:ext>
            </a:extLst>
          </p:cNvPr>
          <p:cNvSpPr txBox="1"/>
          <p:nvPr/>
        </p:nvSpPr>
        <p:spPr>
          <a:xfrm>
            <a:off x="1654112" y="1396835"/>
            <a:ext cx="9594137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3200" b="1" dirty="0">
                <a:solidFill>
                  <a:srgbClr val="002060"/>
                </a:solidFill>
              </a:rPr>
              <a:t> Interact with robots more </a:t>
            </a:r>
            <a:r>
              <a:rPr lang="en-US" altLang="zh-CN" sz="3200" b="1" u="sng" dirty="0">
                <a:solidFill>
                  <a:srgbClr val="002060"/>
                </a:solidFill>
              </a:rPr>
              <a:t>smoothly</a:t>
            </a:r>
            <a:r>
              <a:rPr lang="en-US" altLang="zh-CN" sz="3200" b="1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3200" b="1" dirty="0">
                <a:solidFill>
                  <a:srgbClr val="002060"/>
                </a:solidFill>
              </a:rPr>
              <a:t> Relate </a:t>
            </a:r>
            <a:r>
              <a:rPr lang="en-US" altLang="zh-CN" sz="3200" b="1" u="sng" dirty="0">
                <a:solidFill>
                  <a:srgbClr val="002060"/>
                </a:solidFill>
              </a:rPr>
              <a:t>humanoid </a:t>
            </a:r>
            <a:r>
              <a:rPr lang="en-US" altLang="zh-CN" sz="3200" b="1" dirty="0">
                <a:solidFill>
                  <a:srgbClr val="002060"/>
                </a:solidFill>
              </a:rPr>
              <a:t>robots with social activities.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3200" b="1" dirty="0">
                <a:solidFill>
                  <a:srgbClr val="002060"/>
                </a:solidFill>
              </a:rPr>
              <a:t> Focus on the </a:t>
            </a:r>
            <a:r>
              <a:rPr lang="en-US" altLang="zh-CN" sz="3200" b="1" u="sng" dirty="0">
                <a:solidFill>
                  <a:srgbClr val="002060"/>
                </a:solidFill>
              </a:rPr>
              <a:t>impacts</a:t>
            </a:r>
            <a:r>
              <a:rPr lang="en-US" altLang="zh-CN" sz="3200" b="1" dirty="0">
                <a:solidFill>
                  <a:srgbClr val="002060"/>
                </a:solidFill>
              </a:rPr>
              <a:t> robots might have </a:t>
            </a:r>
            <a:r>
              <a:rPr lang="en-US" altLang="zh-CN" sz="3200" b="1" u="sng" dirty="0">
                <a:solidFill>
                  <a:srgbClr val="002060"/>
                </a:solidFill>
              </a:rPr>
              <a:t>on society</a:t>
            </a:r>
            <a:r>
              <a:rPr lang="en-US" altLang="zh-CN" sz="3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87C62D-0BE6-454E-A853-AED2EC06CE51}"/>
              </a:ext>
            </a:extLst>
          </p:cNvPr>
          <p:cNvSpPr/>
          <p:nvPr/>
        </p:nvSpPr>
        <p:spPr>
          <a:xfrm>
            <a:off x="663392" y="5361955"/>
            <a:ext cx="1981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6715B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Clever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E6715B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1CCC58A-7DC8-4243-BB38-6D4FE0569259}"/>
              </a:ext>
            </a:extLst>
          </p:cNvPr>
          <p:cNvSpPr/>
          <p:nvPr/>
        </p:nvSpPr>
        <p:spPr>
          <a:xfrm>
            <a:off x="3111344" y="5361955"/>
            <a:ext cx="1804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6715B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Brave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E6715B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A91475-77E6-4790-A3DC-25794DC09AAC}"/>
              </a:ext>
            </a:extLst>
          </p:cNvPr>
          <p:cNvSpPr/>
          <p:nvPr/>
        </p:nvSpPr>
        <p:spPr>
          <a:xfrm>
            <a:off x="8284806" y="5383557"/>
            <a:ext cx="2509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6715B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Friendly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E6715B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31134C-00DE-44CD-9E6D-8EEEE2BB5BEB}"/>
              </a:ext>
            </a:extLst>
          </p:cNvPr>
          <p:cNvSpPr/>
          <p:nvPr/>
        </p:nvSpPr>
        <p:spPr>
          <a:xfrm>
            <a:off x="5035293" y="5362041"/>
            <a:ext cx="30375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6715B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Righteous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E6715B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5D25A1-9B1D-4B6B-A4E6-3E0907EFE61D}"/>
              </a:ext>
            </a:extLst>
          </p:cNvPr>
          <p:cNvSpPr/>
          <p:nvPr/>
        </p:nvSpPr>
        <p:spPr>
          <a:xfrm>
            <a:off x="3666525" y="4506251"/>
            <a:ext cx="446173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Superheroes!</a:t>
            </a:r>
            <a:endParaRPr lang="zh-CN" altLang="en-US" sz="6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3D4BAE-2CB4-4FCC-8DEA-B0EF8A66D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36" y="1018531"/>
            <a:ext cx="2278492" cy="35325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0A7D95-48B1-42E2-96A5-AB42712595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865" y="1065953"/>
            <a:ext cx="2500917" cy="35325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F22029-998B-4194-BF1F-BF38544049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0"/>
          <a:stretch/>
        </p:blipFill>
        <p:spPr>
          <a:xfrm>
            <a:off x="7974183" y="1065954"/>
            <a:ext cx="3596263" cy="35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9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16" grpId="0"/>
      <p:bldP spid="18" grpId="0"/>
      <p:bldP spid="20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1570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570" y="0"/>
              <a:ext cx="457157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08" b="23523"/>
            <a:stretch>
              <a:fillRect/>
            </a:stretch>
          </p:blipFill>
          <p:spPr>
            <a:xfrm>
              <a:off x="9143140" y="1613210"/>
              <a:ext cx="3048860" cy="524479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42" r="37130"/>
            <a:stretch>
              <a:fillRect/>
            </a:stretch>
          </p:blipFill>
          <p:spPr>
            <a:xfrm>
              <a:off x="9317842" y="0"/>
              <a:ext cx="2874158" cy="1821366"/>
            </a:xfrm>
            <a:prstGeom prst="rect">
              <a:avLst/>
            </a:prstGeom>
          </p:spPr>
        </p:pic>
      </p:grpSp>
      <p:sp>
        <p:nvSpPr>
          <p:cNvPr id="8" name="任意多边形: 形状 7"/>
          <p:cNvSpPr/>
          <p:nvPr/>
        </p:nvSpPr>
        <p:spPr>
          <a:xfrm rot="5400000">
            <a:off x="4037245" y="87289"/>
            <a:ext cx="4117510" cy="7414678"/>
          </a:xfrm>
          <a:custGeom>
            <a:avLst/>
            <a:gdLst>
              <a:gd name="connsiteX0" fmla="*/ 0 w 5792403"/>
              <a:gd name="connsiteY0" fmla="*/ 10180223 h 10430771"/>
              <a:gd name="connsiteX1" fmla="*/ 0 w 5792403"/>
              <a:gd name="connsiteY1" fmla="*/ 916714 h 10430771"/>
              <a:gd name="connsiteX2" fmla="*/ 916714 w 5792403"/>
              <a:gd name="connsiteY2" fmla="*/ 0 h 10430771"/>
              <a:gd name="connsiteX3" fmla="*/ 4717692 w 5792403"/>
              <a:gd name="connsiteY3" fmla="*/ 0 h 10430771"/>
              <a:gd name="connsiteX4" fmla="*/ 4968240 w 5792403"/>
              <a:gd name="connsiteY4" fmla="*/ 250548 h 10430771"/>
              <a:gd name="connsiteX5" fmla="*/ 4968240 w 5792403"/>
              <a:gd name="connsiteY5" fmla="*/ 8536806 h 10430771"/>
              <a:gd name="connsiteX6" fmla="*/ 5792403 w 5792403"/>
              <a:gd name="connsiteY6" fmla="*/ 9360969 h 10430771"/>
              <a:gd name="connsiteX7" fmla="*/ 4968240 w 5792403"/>
              <a:gd name="connsiteY7" fmla="*/ 9360969 h 10430771"/>
              <a:gd name="connsiteX8" fmla="*/ 4968240 w 5792403"/>
              <a:gd name="connsiteY8" fmla="*/ 10180223 h 10430771"/>
              <a:gd name="connsiteX9" fmla="*/ 4717692 w 5792403"/>
              <a:gd name="connsiteY9" fmla="*/ 10430771 h 10430771"/>
              <a:gd name="connsiteX10" fmla="*/ 250548 w 5792403"/>
              <a:gd name="connsiteY10" fmla="*/ 10430771 h 10430771"/>
              <a:gd name="connsiteX11" fmla="*/ 0 w 5792403"/>
              <a:gd name="connsiteY11" fmla="*/ 10180223 h 1043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2403" h="10430771">
                <a:moveTo>
                  <a:pt x="0" y="10180223"/>
                </a:moveTo>
                <a:lnTo>
                  <a:pt x="0" y="916714"/>
                </a:lnTo>
                <a:lnTo>
                  <a:pt x="916714" y="0"/>
                </a:lnTo>
                <a:lnTo>
                  <a:pt x="4717692" y="0"/>
                </a:lnTo>
                <a:cubicBezTo>
                  <a:pt x="4856066" y="0"/>
                  <a:pt x="4968240" y="112174"/>
                  <a:pt x="4968240" y="250548"/>
                </a:cubicBezTo>
                <a:lnTo>
                  <a:pt x="4968240" y="8536806"/>
                </a:lnTo>
                <a:lnTo>
                  <a:pt x="5792403" y="9360969"/>
                </a:lnTo>
                <a:lnTo>
                  <a:pt x="4968240" y="9360969"/>
                </a:lnTo>
                <a:lnTo>
                  <a:pt x="4968240" y="10180223"/>
                </a:lnTo>
                <a:cubicBezTo>
                  <a:pt x="4968240" y="10318597"/>
                  <a:pt x="4856066" y="10430771"/>
                  <a:pt x="4717692" y="10430771"/>
                </a:cubicBezTo>
                <a:lnTo>
                  <a:pt x="250548" y="10430771"/>
                </a:lnTo>
                <a:cubicBezTo>
                  <a:pt x="112174" y="10430771"/>
                  <a:pt x="0" y="10318597"/>
                  <a:pt x="0" y="10180223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accent3"/>
            </a:solidFill>
          </a:ln>
          <a:effectLst>
            <a:outerShdw blurRad="127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108548" y="3510682"/>
            <a:ext cx="7974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3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D</a:t>
            </a:r>
            <a:r>
              <a:rPr lang="zh-CN" altLang="en-US" sz="3200" dirty="0">
                <a:solidFill>
                  <a:schemeClr val="accent3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ifferences on </a:t>
            </a:r>
            <a:r>
              <a:rPr lang="en-US" altLang="zh-CN" sz="3200" dirty="0">
                <a:solidFill>
                  <a:schemeClr val="accent3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S</a:t>
            </a:r>
            <a:r>
              <a:rPr lang="zh-CN" altLang="en-US" sz="3200" dirty="0">
                <a:solidFill>
                  <a:schemeClr val="accent3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ocial </a:t>
            </a:r>
            <a:r>
              <a:rPr lang="en-US" altLang="zh-CN" sz="3200" dirty="0">
                <a:solidFill>
                  <a:schemeClr val="accent3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A</a:t>
            </a:r>
            <a:r>
              <a:rPr lang="zh-CN" altLang="en-US" sz="3200" dirty="0">
                <a:solidFill>
                  <a:schemeClr val="accent3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cceptance</a:t>
            </a:r>
          </a:p>
        </p:txBody>
      </p:sp>
      <p:sp>
        <p:nvSpPr>
          <p:cNvPr id="11" name="矩形 10"/>
          <p:cNvSpPr/>
          <p:nvPr/>
        </p:nvSpPr>
        <p:spPr>
          <a:xfrm>
            <a:off x="4603972" y="2506065"/>
            <a:ext cx="2984056" cy="83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4400" b="1" dirty="0">
                <a:solidFill>
                  <a:srgbClr val="E6715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字魂59号-创粗黑" panose="00000500000000000000" pitchFamily="2" charset="-122"/>
              </a:rPr>
              <a:t>PART 3-1</a:t>
            </a:r>
            <a:endParaRPr lang="zh-CN" altLang="en-US" sz="4400" b="1" dirty="0">
              <a:solidFill>
                <a:srgbClr val="E6715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25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/>
          <p:cNvGrpSpPr/>
          <p:nvPr/>
        </p:nvGrpSpPr>
        <p:grpSpPr>
          <a:xfrm>
            <a:off x="5737550" y="3033546"/>
            <a:ext cx="813471" cy="833105"/>
            <a:chOff x="4161959" y="1573373"/>
            <a:chExt cx="610103" cy="624829"/>
          </a:xfrm>
        </p:grpSpPr>
        <p:sp>
          <p:nvSpPr>
            <p:cNvPr id="17" name="Freeform 10"/>
            <p:cNvSpPr/>
            <p:nvPr/>
          </p:nvSpPr>
          <p:spPr bwMode="auto">
            <a:xfrm>
              <a:off x="4456645" y="1756996"/>
              <a:ext cx="122910" cy="121428"/>
            </a:xfrm>
            <a:custGeom>
              <a:avLst/>
              <a:gdLst>
                <a:gd name="T0" fmla="*/ 554 w 596"/>
                <a:gd name="T1" fmla="*/ 596 h 596"/>
                <a:gd name="T2" fmla="*/ 512 w 596"/>
                <a:gd name="T3" fmla="*/ 554 h 596"/>
                <a:gd name="T4" fmla="*/ 42 w 596"/>
                <a:gd name="T5" fmla="*/ 84 h 596"/>
                <a:gd name="T6" fmla="*/ 0 w 596"/>
                <a:gd name="T7" fmla="*/ 42 h 596"/>
                <a:gd name="T8" fmla="*/ 42 w 596"/>
                <a:gd name="T9" fmla="*/ 0 h 596"/>
                <a:gd name="T10" fmla="*/ 596 w 596"/>
                <a:gd name="T11" fmla="*/ 554 h 596"/>
                <a:gd name="T12" fmla="*/ 554 w 596"/>
                <a:gd name="T13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6" h="596">
                  <a:moveTo>
                    <a:pt x="554" y="596"/>
                  </a:moveTo>
                  <a:cubicBezTo>
                    <a:pt x="530" y="596"/>
                    <a:pt x="512" y="577"/>
                    <a:pt x="512" y="554"/>
                  </a:cubicBezTo>
                  <a:cubicBezTo>
                    <a:pt x="512" y="295"/>
                    <a:pt x="301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347" y="0"/>
                    <a:pt x="596" y="249"/>
                    <a:pt x="596" y="554"/>
                  </a:cubicBezTo>
                  <a:cubicBezTo>
                    <a:pt x="596" y="577"/>
                    <a:pt x="577" y="596"/>
                    <a:pt x="554" y="5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484780" y="1936177"/>
              <a:ext cx="38502" cy="156968"/>
            </a:xfrm>
            <a:custGeom>
              <a:avLst/>
              <a:gdLst>
                <a:gd name="T0" fmla="*/ 9 w 26"/>
                <a:gd name="T1" fmla="*/ 106 h 106"/>
                <a:gd name="T2" fmla="*/ 0 w 26"/>
                <a:gd name="T3" fmla="*/ 105 h 106"/>
                <a:gd name="T4" fmla="*/ 18 w 26"/>
                <a:gd name="T5" fmla="*/ 0 h 106"/>
                <a:gd name="T6" fmla="*/ 26 w 26"/>
                <a:gd name="T7" fmla="*/ 2 h 106"/>
                <a:gd name="T8" fmla="*/ 9 w 26"/>
                <a:gd name="T9" fmla="*/ 106 h 106"/>
                <a:gd name="T10" fmla="*/ 9 w 26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06">
                  <a:moveTo>
                    <a:pt x="9" y="106"/>
                  </a:moveTo>
                  <a:lnTo>
                    <a:pt x="0" y="105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9" y="106"/>
                  </a:lnTo>
                  <a:lnTo>
                    <a:pt x="9" y="1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407777" y="1936177"/>
              <a:ext cx="38502" cy="156968"/>
            </a:xfrm>
            <a:custGeom>
              <a:avLst/>
              <a:gdLst>
                <a:gd name="T0" fmla="*/ 17 w 26"/>
                <a:gd name="T1" fmla="*/ 106 h 106"/>
                <a:gd name="T2" fmla="*/ 0 w 26"/>
                <a:gd name="T3" fmla="*/ 2 h 106"/>
                <a:gd name="T4" fmla="*/ 9 w 26"/>
                <a:gd name="T5" fmla="*/ 0 h 106"/>
                <a:gd name="T6" fmla="*/ 26 w 26"/>
                <a:gd name="T7" fmla="*/ 105 h 106"/>
                <a:gd name="T8" fmla="*/ 17 w 26"/>
                <a:gd name="T9" fmla="*/ 106 h 106"/>
                <a:gd name="T10" fmla="*/ 17 w 26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06">
                  <a:moveTo>
                    <a:pt x="17" y="106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26" y="105"/>
                  </a:lnTo>
                  <a:lnTo>
                    <a:pt x="17" y="106"/>
                  </a:lnTo>
                  <a:lnTo>
                    <a:pt x="17" y="1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18143" y="1937658"/>
              <a:ext cx="99216" cy="20732"/>
            </a:xfrm>
            <a:custGeom>
              <a:avLst/>
              <a:gdLst>
                <a:gd name="T0" fmla="*/ 486 w 486"/>
                <a:gd name="T1" fmla="*/ 102 h 102"/>
                <a:gd name="T2" fmla="*/ 440 w 486"/>
                <a:gd name="T3" fmla="*/ 58 h 102"/>
                <a:gd name="T4" fmla="*/ 425 w 486"/>
                <a:gd name="T5" fmla="*/ 34 h 102"/>
                <a:gd name="T6" fmla="*/ 410 w 486"/>
                <a:gd name="T7" fmla="*/ 58 h 102"/>
                <a:gd name="T8" fmla="*/ 364 w 486"/>
                <a:gd name="T9" fmla="*/ 102 h 102"/>
                <a:gd name="T10" fmla="*/ 318 w 486"/>
                <a:gd name="T11" fmla="*/ 58 h 102"/>
                <a:gd name="T12" fmla="*/ 304 w 486"/>
                <a:gd name="T13" fmla="*/ 34 h 102"/>
                <a:gd name="T14" fmla="*/ 289 w 486"/>
                <a:gd name="T15" fmla="*/ 58 h 102"/>
                <a:gd name="T16" fmla="*/ 243 w 486"/>
                <a:gd name="T17" fmla="*/ 102 h 102"/>
                <a:gd name="T18" fmla="*/ 197 w 486"/>
                <a:gd name="T19" fmla="*/ 58 h 102"/>
                <a:gd name="T20" fmla="*/ 182 w 486"/>
                <a:gd name="T21" fmla="*/ 34 h 102"/>
                <a:gd name="T22" fmla="*/ 167 w 486"/>
                <a:gd name="T23" fmla="*/ 58 h 102"/>
                <a:gd name="T24" fmla="*/ 121 w 486"/>
                <a:gd name="T25" fmla="*/ 102 h 102"/>
                <a:gd name="T26" fmla="*/ 76 w 486"/>
                <a:gd name="T27" fmla="*/ 58 h 102"/>
                <a:gd name="T28" fmla="*/ 61 w 486"/>
                <a:gd name="T29" fmla="*/ 34 h 102"/>
                <a:gd name="T30" fmla="*/ 46 w 486"/>
                <a:gd name="T31" fmla="*/ 58 h 102"/>
                <a:gd name="T32" fmla="*/ 0 w 486"/>
                <a:gd name="T33" fmla="*/ 102 h 102"/>
                <a:gd name="T34" fmla="*/ 0 w 486"/>
                <a:gd name="T35" fmla="*/ 68 h 102"/>
                <a:gd name="T36" fmla="*/ 15 w 486"/>
                <a:gd name="T37" fmla="*/ 44 h 102"/>
                <a:gd name="T38" fmla="*/ 61 w 486"/>
                <a:gd name="T39" fmla="*/ 0 h 102"/>
                <a:gd name="T40" fmla="*/ 107 w 486"/>
                <a:gd name="T41" fmla="*/ 44 h 102"/>
                <a:gd name="T42" fmla="*/ 121 w 486"/>
                <a:gd name="T43" fmla="*/ 68 h 102"/>
                <a:gd name="T44" fmla="*/ 136 w 486"/>
                <a:gd name="T45" fmla="*/ 44 h 102"/>
                <a:gd name="T46" fmla="*/ 182 w 486"/>
                <a:gd name="T47" fmla="*/ 0 h 102"/>
                <a:gd name="T48" fmla="*/ 228 w 486"/>
                <a:gd name="T49" fmla="*/ 44 h 102"/>
                <a:gd name="T50" fmla="*/ 243 w 486"/>
                <a:gd name="T51" fmla="*/ 68 h 102"/>
                <a:gd name="T52" fmla="*/ 258 w 486"/>
                <a:gd name="T53" fmla="*/ 44 h 102"/>
                <a:gd name="T54" fmla="*/ 304 w 486"/>
                <a:gd name="T55" fmla="*/ 0 h 102"/>
                <a:gd name="T56" fmla="*/ 349 w 486"/>
                <a:gd name="T57" fmla="*/ 44 h 102"/>
                <a:gd name="T58" fmla="*/ 364 w 486"/>
                <a:gd name="T59" fmla="*/ 68 h 102"/>
                <a:gd name="T60" fmla="*/ 379 w 486"/>
                <a:gd name="T61" fmla="*/ 44 h 102"/>
                <a:gd name="T62" fmla="*/ 425 w 486"/>
                <a:gd name="T63" fmla="*/ 0 h 102"/>
                <a:gd name="T64" fmla="*/ 471 w 486"/>
                <a:gd name="T65" fmla="*/ 44 h 102"/>
                <a:gd name="T66" fmla="*/ 486 w 486"/>
                <a:gd name="T67" fmla="*/ 68 h 102"/>
                <a:gd name="T68" fmla="*/ 486 w 486"/>
                <a:gd name="T6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102">
                  <a:moveTo>
                    <a:pt x="486" y="102"/>
                  </a:moveTo>
                  <a:cubicBezTo>
                    <a:pt x="459" y="102"/>
                    <a:pt x="448" y="77"/>
                    <a:pt x="440" y="58"/>
                  </a:cubicBezTo>
                  <a:cubicBezTo>
                    <a:pt x="436" y="50"/>
                    <a:pt x="429" y="34"/>
                    <a:pt x="425" y="34"/>
                  </a:cubicBezTo>
                  <a:cubicBezTo>
                    <a:pt x="421" y="34"/>
                    <a:pt x="414" y="50"/>
                    <a:pt x="410" y="58"/>
                  </a:cubicBezTo>
                  <a:cubicBezTo>
                    <a:pt x="402" y="77"/>
                    <a:pt x="390" y="102"/>
                    <a:pt x="364" y="102"/>
                  </a:cubicBezTo>
                  <a:cubicBezTo>
                    <a:pt x="338" y="102"/>
                    <a:pt x="327" y="77"/>
                    <a:pt x="318" y="58"/>
                  </a:cubicBezTo>
                  <a:cubicBezTo>
                    <a:pt x="315" y="50"/>
                    <a:pt x="308" y="34"/>
                    <a:pt x="304" y="34"/>
                  </a:cubicBezTo>
                  <a:cubicBezTo>
                    <a:pt x="299" y="34"/>
                    <a:pt x="292" y="50"/>
                    <a:pt x="289" y="58"/>
                  </a:cubicBezTo>
                  <a:cubicBezTo>
                    <a:pt x="281" y="77"/>
                    <a:pt x="269" y="102"/>
                    <a:pt x="243" y="102"/>
                  </a:cubicBezTo>
                  <a:cubicBezTo>
                    <a:pt x="217" y="102"/>
                    <a:pt x="205" y="77"/>
                    <a:pt x="197" y="58"/>
                  </a:cubicBezTo>
                  <a:cubicBezTo>
                    <a:pt x="193" y="50"/>
                    <a:pt x="186" y="34"/>
                    <a:pt x="182" y="34"/>
                  </a:cubicBezTo>
                  <a:cubicBezTo>
                    <a:pt x="178" y="34"/>
                    <a:pt x="171" y="50"/>
                    <a:pt x="167" y="58"/>
                  </a:cubicBezTo>
                  <a:cubicBezTo>
                    <a:pt x="159" y="77"/>
                    <a:pt x="148" y="102"/>
                    <a:pt x="121" y="102"/>
                  </a:cubicBezTo>
                  <a:cubicBezTo>
                    <a:pt x="95" y="102"/>
                    <a:pt x="84" y="77"/>
                    <a:pt x="76" y="58"/>
                  </a:cubicBezTo>
                  <a:cubicBezTo>
                    <a:pt x="72" y="50"/>
                    <a:pt x="65" y="34"/>
                    <a:pt x="61" y="34"/>
                  </a:cubicBezTo>
                  <a:cubicBezTo>
                    <a:pt x="57" y="34"/>
                    <a:pt x="49" y="50"/>
                    <a:pt x="46" y="58"/>
                  </a:cubicBezTo>
                  <a:cubicBezTo>
                    <a:pt x="38" y="77"/>
                    <a:pt x="26" y="102"/>
                    <a:pt x="0" y="10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68"/>
                    <a:pt x="11" y="52"/>
                    <a:pt x="15" y="44"/>
                  </a:cubicBezTo>
                  <a:cubicBezTo>
                    <a:pt x="23" y="25"/>
                    <a:pt x="34" y="0"/>
                    <a:pt x="61" y="0"/>
                  </a:cubicBezTo>
                  <a:cubicBezTo>
                    <a:pt x="87" y="0"/>
                    <a:pt x="98" y="25"/>
                    <a:pt x="107" y="44"/>
                  </a:cubicBezTo>
                  <a:cubicBezTo>
                    <a:pt x="110" y="52"/>
                    <a:pt x="117" y="68"/>
                    <a:pt x="121" y="68"/>
                  </a:cubicBezTo>
                  <a:cubicBezTo>
                    <a:pt x="126" y="68"/>
                    <a:pt x="133" y="52"/>
                    <a:pt x="136" y="44"/>
                  </a:cubicBezTo>
                  <a:cubicBezTo>
                    <a:pt x="145" y="25"/>
                    <a:pt x="156" y="0"/>
                    <a:pt x="182" y="0"/>
                  </a:cubicBezTo>
                  <a:cubicBezTo>
                    <a:pt x="208" y="0"/>
                    <a:pt x="220" y="25"/>
                    <a:pt x="228" y="44"/>
                  </a:cubicBezTo>
                  <a:cubicBezTo>
                    <a:pt x="232" y="52"/>
                    <a:pt x="239" y="68"/>
                    <a:pt x="243" y="68"/>
                  </a:cubicBezTo>
                  <a:cubicBezTo>
                    <a:pt x="247" y="68"/>
                    <a:pt x="254" y="52"/>
                    <a:pt x="258" y="44"/>
                  </a:cubicBezTo>
                  <a:cubicBezTo>
                    <a:pt x="266" y="25"/>
                    <a:pt x="277" y="0"/>
                    <a:pt x="304" y="0"/>
                  </a:cubicBezTo>
                  <a:cubicBezTo>
                    <a:pt x="330" y="0"/>
                    <a:pt x="341" y="25"/>
                    <a:pt x="349" y="44"/>
                  </a:cubicBezTo>
                  <a:cubicBezTo>
                    <a:pt x="353" y="52"/>
                    <a:pt x="360" y="68"/>
                    <a:pt x="364" y="68"/>
                  </a:cubicBezTo>
                  <a:cubicBezTo>
                    <a:pt x="368" y="68"/>
                    <a:pt x="376" y="52"/>
                    <a:pt x="379" y="44"/>
                  </a:cubicBezTo>
                  <a:cubicBezTo>
                    <a:pt x="387" y="25"/>
                    <a:pt x="399" y="0"/>
                    <a:pt x="425" y="0"/>
                  </a:cubicBezTo>
                  <a:cubicBezTo>
                    <a:pt x="451" y="0"/>
                    <a:pt x="463" y="25"/>
                    <a:pt x="471" y="44"/>
                  </a:cubicBezTo>
                  <a:cubicBezTo>
                    <a:pt x="474" y="52"/>
                    <a:pt x="481" y="68"/>
                    <a:pt x="486" y="68"/>
                  </a:cubicBezTo>
                  <a:cubicBezTo>
                    <a:pt x="486" y="102"/>
                    <a:pt x="486" y="102"/>
                    <a:pt x="486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56645" y="1573373"/>
              <a:ext cx="17770" cy="106620"/>
            </a:xfrm>
            <a:custGeom>
              <a:avLst/>
              <a:gdLst>
                <a:gd name="T0" fmla="*/ 42 w 84"/>
                <a:gd name="T1" fmla="*/ 524 h 524"/>
                <a:gd name="T2" fmla="*/ 0 w 84"/>
                <a:gd name="T3" fmla="*/ 482 h 524"/>
                <a:gd name="T4" fmla="*/ 0 w 84"/>
                <a:gd name="T5" fmla="*/ 42 h 524"/>
                <a:gd name="T6" fmla="*/ 42 w 84"/>
                <a:gd name="T7" fmla="*/ 0 h 524"/>
                <a:gd name="T8" fmla="*/ 84 w 84"/>
                <a:gd name="T9" fmla="*/ 42 h 524"/>
                <a:gd name="T10" fmla="*/ 84 w 84"/>
                <a:gd name="T11" fmla="*/ 482 h 524"/>
                <a:gd name="T12" fmla="*/ 42 w 84"/>
                <a:gd name="T13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24">
                  <a:moveTo>
                    <a:pt x="42" y="524"/>
                  </a:moveTo>
                  <a:cubicBezTo>
                    <a:pt x="19" y="524"/>
                    <a:pt x="0" y="505"/>
                    <a:pt x="0" y="48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4" y="19"/>
                    <a:pt x="84" y="42"/>
                  </a:cubicBezTo>
                  <a:cubicBezTo>
                    <a:pt x="84" y="482"/>
                    <a:pt x="84" y="482"/>
                    <a:pt x="84" y="482"/>
                  </a:cubicBezTo>
                  <a:cubicBezTo>
                    <a:pt x="84" y="505"/>
                    <a:pt x="66" y="524"/>
                    <a:pt x="42" y="5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558822" y="1611875"/>
              <a:ext cx="63676" cy="96255"/>
            </a:xfrm>
            <a:custGeom>
              <a:avLst/>
              <a:gdLst>
                <a:gd name="T0" fmla="*/ 48 w 316"/>
                <a:gd name="T1" fmla="*/ 471 h 471"/>
                <a:gd name="T2" fmla="*/ 27 w 316"/>
                <a:gd name="T3" fmla="*/ 465 h 471"/>
                <a:gd name="T4" fmla="*/ 12 w 316"/>
                <a:gd name="T5" fmla="*/ 408 h 471"/>
                <a:gd name="T6" fmla="*/ 232 w 316"/>
                <a:gd name="T7" fmla="*/ 27 h 471"/>
                <a:gd name="T8" fmla="*/ 289 w 316"/>
                <a:gd name="T9" fmla="*/ 11 h 471"/>
                <a:gd name="T10" fmla="*/ 304 w 316"/>
                <a:gd name="T11" fmla="*/ 69 h 471"/>
                <a:gd name="T12" fmla="*/ 84 w 316"/>
                <a:gd name="T13" fmla="*/ 450 h 471"/>
                <a:gd name="T14" fmla="*/ 48 w 31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471">
                  <a:moveTo>
                    <a:pt x="48" y="471"/>
                  </a:moveTo>
                  <a:cubicBezTo>
                    <a:pt x="41" y="471"/>
                    <a:pt x="34" y="469"/>
                    <a:pt x="27" y="465"/>
                  </a:cubicBezTo>
                  <a:cubicBezTo>
                    <a:pt x="7" y="454"/>
                    <a:pt x="0" y="428"/>
                    <a:pt x="12" y="408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43" y="7"/>
                    <a:pt x="269" y="0"/>
                    <a:pt x="289" y="11"/>
                  </a:cubicBezTo>
                  <a:cubicBezTo>
                    <a:pt x="309" y="23"/>
                    <a:pt x="316" y="49"/>
                    <a:pt x="304" y="69"/>
                  </a:cubicBezTo>
                  <a:cubicBezTo>
                    <a:pt x="84" y="450"/>
                    <a:pt x="84" y="450"/>
                    <a:pt x="84" y="450"/>
                  </a:cubicBezTo>
                  <a:cubicBezTo>
                    <a:pt x="77" y="463"/>
                    <a:pt x="63" y="471"/>
                    <a:pt x="48" y="4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634345" y="1719976"/>
              <a:ext cx="96255" cy="62195"/>
            </a:xfrm>
            <a:custGeom>
              <a:avLst/>
              <a:gdLst>
                <a:gd name="T0" fmla="*/ 48 w 477"/>
                <a:gd name="T1" fmla="*/ 309 h 309"/>
                <a:gd name="T2" fmla="*/ 12 w 477"/>
                <a:gd name="T3" fmla="*/ 289 h 309"/>
                <a:gd name="T4" fmla="*/ 27 w 477"/>
                <a:gd name="T5" fmla="*/ 231 h 309"/>
                <a:gd name="T6" fmla="*/ 408 w 477"/>
                <a:gd name="T7" fmla="*/ 11 h 309"/>
                <a:gd name="T8" fmla="*/ 466 w 477"/>
                <a:gd name="T9" fmla="*/ 27 h 309"/>
                <a:gd name="T10" fmla="*/ 450 w 477"/>
                <a:gd name="T11" fmla="*/ 84 h 309"/>
                <a:gd name="T12" fmla="*/ 69 w 477"/>
                <a:gd name="T13" fmla="*/ 304 h 309"/>
                <a:gd name="T14" fmla="*/ 48 w 477"/>
                <a:gd name="T15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09">
                  <a:moveTo>
                    <a:pt x="48" y="309"/>
                  </a:moveTo>
                  <a:cubicBezTo>
                    <a:pt x="34" y="309"/>
                    <a:pt x="20" y="302"/>
                    <a:pt x="12" y="289"/>
                  </a:cubicBezTo>
                  <a:cubicBezTo>
                    <a:pt x="0" y="268"/>
                    <a:pt x="7" y="243"/>
                    <a:pt x="27" y="231"/>
                  </a:cubicBezTo>
                  <a:cubicBezTo>
                    <a:pt x="408" y="11"/>
                    <a:pt x="408" y="11"/>
                    <a:pt x="408" y="11"/>
                  </a:cubicBezTo>
                  <a:cubicBezTo>
                    <a:pt x="428" y="0"/>
                    <a:pt x="454" y="7"/>
                    <a:pt x="466" y="27"/>
                  </a:cubicBezTo>
                  <a:cubicBezTo>
                    <a:pt x="477" y="47"/>
                    <a:pt x="470" y="72"/>
                    <a:pt x="450" y="84"/>
                  </a:cubicBezTo>
                  <a:cubicBezTo>
                    <a:pt x="69" y="304"/>
                    <a:pt x="69" y="304"/>
                    <a:pt x="69" y="304"/>
                  </a:cubicBezTo>
                  <a:cubicBezTo>
                    <a:pt x="63" y="308"/>
                    <a:pt x="55" y="309"/>
                    <a:pt x="48" y="3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662480" y="1868059"/>
              <a:ext cx="109582" cy="17770"/>
            </a:xfrm>
            <a:custGeom>
              <a:avLst/>
              <a:gdLst>
                <a:gd name="T0" fmla="*/ 496 w 538"/>
                <a:gd name="T1" fmla="*/ 84 h 84"/>
                <a:gd name="T2" fmla="*/ 42 w 538"/>
                <a:gd name="T3" fmla="*/ 84 h 84"/>
                <a:gd name="T4" fmla="*/ 0 w 538"/>
                <a:gd name="T5" fmla="*/ 42 h 84"/>
                <a:gd name="T6" fmla="*/ 42 w 538"/>
                <a:gd name="T7" fmla="*/ 0 h 84"/>
                <a:gd name="T8" fmla="*/ 496 w 538"/>
                <a:gd name="T9" fmla="*/ 0 h 84"/>
                <a:gd name="T10" fmla="*/ 538 w 538"/>
                <a:gd name="T11" fmla="*/ 42 h 84"/>
                <a:gd name="T12" fmla="*/ 496 w 53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84">
                  <a:moveTo>
                    <a:pt x="496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496" y="0"/>
                    <a:pt x="496" y="0"/>
                    <a:pt x="496" y="0"/>
                  </a:cubicBezTo>
                  <a:cubicBezTo>
                    <a:pt x="519" y="0"/>
                    <a:pt x="538" y="19"/>
                    <a:pt x="538" y="42"/>
                  </a:cubicBezTo>
                  <a:cubicBezTo>
                    <a:pt x="538" y="65"/>
                    <a:pt x="519" y="84"/>
                    <a:pt x="4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634345" y="1968756"/>
              <a:ext cx="96255" cy="63676"/>
            </a:xfrm>
            <a:custGeom>
              <a:avLst/>
              <a:gdLst>
                <a:gd name="T0" fmla="*/ 430 w 477"/>
                <a:gd name="T1" fmla="*/ 310 h 310"/>
                <a:gd name="T2" fmla="*/ 409 w 477"/>
                <a:gd name="T3" fmla="*/ 304 h 310"/>
                <a:gd name="T4" fmla="*/ 27 w 477"/>
                <a:gd name="T5" fmla="*/ 84 h 310"/>
                <a:gd name="T6" fmla="*/ 12 w 477"/>
                <a:gd name="T7" fmla="*/ 27 h 310"/>
                <a:gd name="T8" fmla="*/ 69 w 477"/>
                <a:gd name="T9" fmla="*/ 12 h 310"/>
                <a:gd name="T10" fmla="*/ 451 w 477"/>
                <a:gd name="T11" fmla="*/ 231 h 310"/>
                <a:gd name="T12" fmla="*/ 466 w 477"/>
                <a:gd name="T13" fmla="*/ 289 h 310"/>
                <a:gd name="T14" fmla="*/ 430 w 477"/>
                <a:gd name="T15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10">
                  <a:moveTo>
                    <a:pt x="430" y="310"/>
                  </a:moveTo>
                  <a:cubicBezTo>
                    <a:pt x="422" y="310"/>
                    <a:pt x="415" y="308"/>
                    <a:pt x="409" y="30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7" y="73"/>
                    <a:pt x="0" y="47"/>
                    <a:pt x="12" y="27"/>
                  </a:cubicBezTo>
                  <a:cubicBezTo>
                    <a:pt x="24" y="7"/>
                    <a:pt x="49" y="0"/>
                    <a:pt x="69" y="12"/>
                  </a:cubicBezTo>
                  <a:cubicBezTo>
                    <a:pt x="451" y="231"/>
                    <a:pt x="451" y="231"/>
                    <a:pt x="451" y="231"/>
                  </a:cubicBezTo>
                  <a:cubicBezTo>
                    <a:pt x="471" y="243"/>
                    <a:pt x="477" y="269"/>
                    <a:pt x="466" y="289"/>
                  </a:cubicBezTo>
                  <a:cubicBezTo>
                    <a:pt x="458" y="302"/>
                    <a:pt x="444" y="310"/>
                    <a:pt x="430" y="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308562" y="1611875"/>
              <a:ext cx="63676" cy="96255"/>
            </a:xfrm>
            <a:custGeom>
              <a:avLst/>
              <a:gdLst>
                <a:gd name="T0" fmla="*/ 268 w 316"/>
                <a:gd name="T1" fmla="*/ 471 h 471"/>
                <a:gd name="T2" fmla="*/ 231 w 316"/>
                <a:gd name="T3" fmla="*/ 450 h 471"/>
                <a:gd name="T4" fmla="*/ 11 w 316"/>
                <a:gd name="T5" fmla="*/ 69 h 471"/>
                <a:gd name="T6" fmla="*/ 27 w 316"/>
                <a:gd name="T7" fmla="*/ 12 h 471"/>
                <a:gd name="T8" fmla="*/ 84 w 316"/>
                <a:gd name="T9" fmla="*/ 27 h 471"/>
                <a:gd name="T10" fmla="*/ 304 w 316"/>
                <a:gd name="T11" fmla="*/ 408 h 471"/>
                <a:gd name="T12" fmla="*/ 289 w 316"/>
                <a:gd name="T13" fmla="*/ 465 h 471"/>
                <a:gd name="T14" fmla="*/ 268 w 31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471">
                  <a:moveTo>
                    <a:pt x="268" y="471"/>
                  </a:moveTo>
                  <a:cubicBezTo>
                    <a:pt x="253" y="471"/>
                    <a:pt x="239" y="463"/>
                    <a:pt x="231" y="45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0" y="49"/>
                    <a:pt x="7" y="23"/>
                    <a:pt x="27" y="12"/>
                  </a:cubicBezTo>
                  <a:cubicBezTo>
                    <a:pt x="47" y="0"/>
                    <a:pt x="73" y="7"/>
                    <a:pt x="84" y="27"/>
                  </a:cubicBezTo>
                  <a:cubicBezTo>
                    <a:pt x="304" y="408"/>
                    <a:pt x="304" y="408"/>
                    <a:pt x="304" y="408"/>
                  </a:cubicBezTo>
                  <a:cubicBezTo>
                    <a:pt x="316" y="428"/>
                    <a:pt x="309" y="454"/>
                    <a:pt x="289" y="465"/>
                  </a:cubicBezTo>
                  <a:cubicBezTo>
                    <a:pt x="282" y="469"/>
                    <a:pt x="275" y="471"/>
                    <a:pt x="268" y="4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200461" y="1719976"/>
              <a:ext cx="97735" cy="62195"/>
            </a:xfrm>
            <a:custGeom>
              <a:avLst/>
              <a:gdLst>
                <a:gd name="T0" fmla="*/ 429 w 477"/>
                <a:gd name="T1" fmla="*/ 310 h 310"/>
                <a:gd name="T2" fmla="*/ 408 w 477"/>
                <a:gd name="T3" fmla="*/ 304 h 310"/>
                <a:gd name="T4" fmla="*/ 27 w 477"/>
                <a:gd name="T5" fmla="*/ 84 h 310"/>
                <a:gd name="T6" fmla="*/ 12 w 477"/>
                <a:gd name="T7" fmla="*/ 27 h 310"/>
                <a:gd name="T8" fmla="*/ 69 w 477"/>
                <a:gd name="T9" fmla="*/ 12 h 310"/>
                <a:gd name="T10" fmla="*/ 450 w 477"/>
                <a:gd name="T11" fmla="*/ 232 h 310"/>
                <a:gd name="T12" fmla="*/ 465 w 477"/>
                <a:gd name="T13" fmla="*/ 289 h 310"/>
                <a:gd name="T14" fmla="*/ 429 w 477"/>
                <a:gd name="T15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10">
                  <a:moveTo>
                    <a:pt x="429" y="310"/>
                  </a:moveTo>
                  <a:cubicBezTo>
                    <a:pt x="422" y="310"/>
                    <a:pt x="415" y="308"/>
                    <a:pt x="408" y="30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7" y="73"/>
                    <a:pt x="0" y="47"/>
                    <a:pt x="12" y="27"/>
                  </a:cubicBezTo>
                  <a:cubicBezTo>
                    <a:pt x="23" y="7"/>
                    <a:pt x="49" y="0"/>
                    <a:pt x="69" y="12"/>
                  </a:cubicBezTo>
                  <a:cubicBezTo>
                    <a:pt x="450" y="232"/>
                    <a:pt x="450" y="232"/>
                    <a:pt x="450" y="232"/>
                  </a:cubicBezTo>
                  <a:cubicBezTo>
                    <a:pt x="470" y="243"/>
                    <a:pt x="477" y="269"/>
                    <a:pt x="465" y="289"/>
                  </a:cubicBezTo>
                  <a:cubicBezTo>
                    <a:pt x="458" y="303"/>
                    <a:pt x="443" y="310"/>
                    <a:pt x="429" y="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161959" y="1868059"/>
              <a:ext cx="106620" cy="17770"/>
            </a:xfrm>
            <a:custGeom>
              <a:avLst/>
              <a:gdLst>
                <a:gd name="T0" fmla="*/ 481 w 524"/>
                <a:gd name="T1" fmla="*/ 84 h 84"/>
                <a:gd name="T2" fmla="*/ 42 w 524"/>
                <a:gd name="T3" fmla="*/ 84 h 84"/>
                <a:gd name="T4" fmla="*/ 0 w 524"/>
                <a:gd name="T5" fmla="*/ 42 h 84"/>
                <a:gd name="T6" fmla="*/ 42 w 524"/>
                <a:gd name="T7" fmla="*/ 0 h 84"/>
                <a:gd name="T8" fmla="*/ 481 w 524"/>
                <a:gd name="T9" fmla="*/ 0 h 84"/>
                <a:gd name="T10" fmla="*/ 524 w 524"/>
                <a:gd name="T11" fmla="*/ 42 h 84"/>
                <a:gd name="T12" fmla="*/ 481 w 524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84">
                  <a:moveTo>
                    <a:pt x="481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505" y="0"/>
                    <a:pt x="524" y="19"/>
                    <a:pt x="524" y="42"/>
                  </a:cubicBezTo>
                  <a:cubicBezTo>
                    <a:pt x="524" y="65"/>
                    <a:pt x="505" y="84"/>
                    <a:pt x="481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200461" y="1968756"/>
              <a:ext cx="97735" cy="63676"/>
            </a:xfrm>
            <a:custGeom>
              <a:avLst/>
              <a:gdLst>
                <a:gd name="T0" fmla="*/ 48 w 477"/>
                <a:gd name="T1" fmla="*/ 310 h 310"/>
                <a:gd name="T2" fmla="*/ 12 w 477"/>
                <a:gd name="T3" fmla="*/ 289 h 310"/>
                <a:gd name="T4" fmla="*/ 27 w 477"/>
                <a:gd name="T5" fmla="*/ 232 h 310"/>
                <a:gd name="T6" fmla="*/ 408 w 477"/>
                <a:gd name="T7" fmla="*/ 12 h 310"/>
                <a:gd name="T8" fmla="*/ 466 w 477"/>
                <a:gd name="T9" fmla="*/ 27 h 310"/>
                <a:gd name="T10" fmla="*/ 450 w 477"/>
                <a:gd name="T11" fmla="*/ 85 h 310"/>
                <a:gd name="T12" fmla="*/ 69 w 477"/>
                <a:gd name="T13" fmla="*/ 305 h 310"/>
                <a:gd name="T14" fmla="*/ 48 w 477"/>
                <a:gd name="T15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10">
                  <a:moveTo>
                    <a:pt x="48" y="310"/>
                  </a:moveTo>
                  <a:cubicBezTo>
                    <a:pt x="34" y="310"/>
                    <a:pt x="20" y="303"/>
                    <a:pt x="12" y="289"/>
                  </a:cubicBezTo>
                  <a:cubicBezTo>
                    <a:pt x="0" y="269"/>
                    <a:pt x="7" y="244"/>
                    <a:pt x="27" y="232"/>
                  </a:cubicBezTo>
                  <a:cubicBezTo>
                    <a:pt x="408" y="12"/>
                    <a:pt x="408" y="12"/>
                    <a:pt x="408" y="12"/>
                  </a:cubicBezTo>
                  <a:cubicBezTo>
                    <a:pt x="428" y="0"/>
                    <a:pt x="454" y="7"/>
                    <a:pt x="466" y="27"/>
                  </a:cubicBezTo>
                  <a:cubicBezTo>
                    <a:pt x="477" y="48"/>
                    <a:pt x="470" y="73"/>
                    <a:pt x="450" y="85"/>
                  </a:cubicBezTo>
                  <a:cubicBezTo>
                    <a:pt x="69" y="305"/>
                    <a:pt x="69" y="305"/>
                    <a:pt x="69" y="305"/>
                  </a:cubicBezTo>
                  <a:cubicBezTo>
                    <a:pt x="63" y="308"/>
                    <a:pt x="55" y="310"/>
                    <a:pt x="48" y="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4302639" y="1706649"/>
              <a:ext cx="327264" cy="389459"/>
            </a:xfrm>
            <a:custGeom>
              <a:avLst/>
              <a:gdLst>
                <a:gd name="T0" fmla="*/ 1173 w 1602"/>
                <a:gd name="T1" fmla="*/ 1910 h 1910"/>
                <a:gd name="T2" fmla="*/ 1172 w 1602"/>
                <a:gd name="T3" fmla="*/ 1910 h 1910"/>
                <a:gd name="T4" fmla="*/ 427 w 1602"/>
                <a:gd name="T5" fmla="*/ 1910 h 1910"/>
                <a:gd name="T6" fmla="*/ 357 w 1602"/>
                <a:gd name="T7" fmla="*/ 1840 h 1910"/>
                <a:gd name="T8" fmla="*/ 358 w 1602"/>
                <a:gd name="T9" fmla="*/ 1831 h 1910"/>
                <a:gd name="T10" fmla="*/ 307 w 1602"/>
                <a:gd name="T11" fmla="*/ 1560 h 1910"/>
                <a:gd name="T12" fmla="*/ 0 w 1602"/>
                <a:gd name="T13" fmla="*/ 801 h 1910"/>
                <a:gd name="T14" fmla="*/ 801 w 1602"/>
                <a:gd name="T15" fmla="*/ 0 h 1910"/>
                <a:gd name="T16" fmla="*/ 1602 w 1602"/>
                <a:gd name="T17" fmla="*/ 801 h 1910"/>
                <a:gd name="T18" fmla="*/ 1294 w 1602"/>
                <a:gd name="T19" fmla="*/ 1561 h 1910"/>
                <a:gd name="T20" fmla="*/ 1242 w 1602"/>
                <a:gd name="T21" fmla="*/ 1828 h 1910"/>
                <a:gd name="T22" fmla="*/ 1243 w 1602"/>
                <a:gd name="T23" fmla="*/ 1840 h 1910"/>
                <a:gd name="T24" fmla="*/ 1173 w 1602"/>
                <a:gd name="T25" fmla="*/ 1910 h 1910"/>
                <a:gd name="T26" fmla="*/ 427 w 1602"/>
                <a:gd name="T27" fmla="*/ 1770 h 1910"/>
                <a:gd name="T28" fmla="*/ 358 w 1602"/>
                <a:gd name="T29" fmla="*/ 1830 h 1910"/>
                <a:gd name="T30" fmla="*/ 427 w 1602"/>
                <a:gd name="T31" fmla="*/ 1770 h 1910"/>
                <a:gd name="T32" fmla="*/ 1184 w 1602"/>
                <a:gd name="T33" fmla="*/ 1771 h 1910"/>
                <a:gd name="T34" fmla="*/ 1211 w 1602"/>
                <a:gd name="T35" fmla="*/ 1782 h 1910"/>
                <a:gd name="T36" fmla="*/ 1184 w 1602"/>
                <a:gd name="T37" fmla="*/ 1771 h 1910"/>
                <a:gd name="T38" fmla="*/ 498 w 1602"/>
                <a:gd name="T39" fmla="*/ 1770 h 1910"/>
                <a:gd name="T40" fmla="*/ 1102 w 1602"/>
                <a:gd name="T41" fmla="*/ 1770 h 1910"/>
                <a:gd name="T42" fmla="*/ 1106 w 1602"/>
                <a:gd name="T43" fmla="*/ 1711 h 1910"/>
                <a:gd name="T44" fmla="*/ 1183 w 1602"/>
                <a:gd name="T45" fmla="*/ 1476 h 1910"/>
                <a:gd name="T46" fmla="*/ 1462 w 1602"/>
                <a:gd name="T47" fmla="*/ 801 h 1910"/>
                <a:gd name="T48" fmla="*/ 801 w 1602"/>
                <a:gd name="T49" fmla="*/ 140 h 1910"/>
                <a:gd name="T50" fmla="*/ 139 w 1602"/>
                <a:gd name="T51" fmla="*/ 801 h 1910"/>
                <a:gd name="T52" fmla="*/ 418 w 1602"/>
                <a:gd name="T53" fmla="*/ 1475 h 1910"/>
                <a:gd name="T54" fmla="*/ 495 w 1602"/>
                <a:gd name="T55" fmla="*/ 1712 h 1910"/>
                <a:gd name="T56" fmla="*/ 498 w 1602"/>
                <a:gd name="T57" fmla="*/ 1770 h 1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2" h="1910">
                  <a:moveTo>
                    <a:pt x="1173" y="1910"/>
                  </a:moveTo>
                  <a:cubicBezTo>
                    <a:pt x="1173" y="1910"/>
                    <a:pt x="1172" y="1910"/>
                    <a:pt x="1172" y="1910"/>
                  </a:cubicBezTo>
                  <a:cubicBezTo>
                    <a:pt x="427" y="1910"/>
                    <a:pt x="427" y="1910"/>
                    <a:pt x="427" y="1910"/>
                  </a:cubicBezTo>
                  <a:cubicBezTo>
                    <a:pt x="389" y="1910"/>
                    <a:pt x="357" y="1879"/>
                    <a:pt x="357" y="1840"/>
                  </a:cubicBezTo>
                  <a:cubicBezTo>
                    <a:pt x="357" y="1837"/>
                    <a:pt x="358" y="1834"/>
                    <a:pt x="358" y="1831"/>
                  </a:cubicBezTo>
                  <a:cubicBezTo>
                    <a:pt x="362" y="1781"/>
                    <a:pt x="358" y="1628"/>
                    <a:pt x="307" y="1560"/>
                  </a:cubicBezTo>
                  <a:cubicBezTo>
                    <a:pt x="8" y="1175"/>
                    <a:pt x="0" y="805"/>
                    <a:pt x="0" y="801"/>
                  </a:cubicBezTo>
                  <a:cubicBezTo>
                    <a:pt x="0" y="359"/>
                    <a:pt x="359" y="0"/>
                    <a:pt x="801" y="0"/>
                  </a:cubicBezTo>
                  <a:cubicBezTo>
                    <a:pt x="1243" y="0"/>
                    <a:pt x="1602" y="359"/>
                    <a:pt x="1602" y="801"/>
                  </a:cubicBezTo>
                  <a:cubicBezTo>
                    <a:pt x="1602" y="805"/>
                    <a:pt x="1594" y="1175"/>
                    <a:pt x="1294" y="1561"/>
                  </a:cubicBezTo>
                  <a:cubicBezTo>
                    <a:pt x="1241" y="1631"/>
                    <a:pt x="1239" y="1784"/>
                    <a:pt x="1242" y="1828"/>
                  </a:cubicBezTo>
                  <a:cubicBezTo>
                    <a:pt x="1242" y="1832"/>
                    <a:pt x="1243" y="1836"/>
                    <a:pt x="1243" y="1840"/>
                  </a:cubicBezTo>
                  <a:cubicBezTo>
                    <a:pt x="1243" y="1879"/>
                    <a:pt x="1211" y="1910"/>
                    <a:pt x="1173" y="1910"/>
                  </a:cubicBezTo>
                  <a:close/>
                  <a:moveTo>
                    <a:pt x="427" y="1770"/>
                  </a:moveTo>
                  <a:cubicBezTo>
                    <a:pt x="388" y="1770"/>
                    <a:pt x="362" y="1800"/>
                    <a:pt x="358" y="1830"/>
                  </a:cubicBezTo>
                  <a:cubicBezTo>
                    <a:pt x="363" y="1796"/>
                    <a:pt x="392" y="1770"/>
                    <a:pt x="427" y="1770"/>
                  </a:cubicBezTo>
                  <a:close/>
                  <a:moveTo>
                    <a:pt x="1184" y="1771"/>
                  </a:moveTo>
                  <a:cubicBezTo>
                    <a:pt x="1194" y="1773"/>
                    <a:pt x="1203" y="1777"/>
                    <a:pt x="1211" y="1782"/>
                  </a:cubicBezTo>
                  <a:cubicBezTo>
                    <a:pt x="1203" y="1777"/>
                    <a:pt x="1194" y="1773"/>
                    <a:pt x="1184" y="1771"/>
                  </a:cubicBezTo>
                  <a:close/>
                  <a:moveTo>
                    <a:pt x="498" y="1770"/>
                  </a:moveTo>
                  <a:cubicBezTo>
                    <a:pt x="1102" y="1770"/>
                    <a:pt x="1102" y="1770"/>
                    <a:pt x="1102" y="1770"/>
                  </a:cubicBezTo>
                  <a:cubicBezTo>
                    <a:pt x="1103" y="1739"/>
                    <a:pt x="1106" y="1712"/>
                    <a:pt x="1106" y="1711"/>
                  </a:cubicBezTo>
                  <a:cubicBezTo>
                    <a:pt x="1116" y="1610"/>
                    <a:pt x="1142" y="1530"/>
                    <a:pt x="1183" y="1476"/>
                  </a:cubicBezTo>
                  <a:cubicBezTo>
                    <a:pt x="1452" y="1130"/>
                    <a:pt x="1462" y="804"/>
                    <a:pt x="1462" y="801"/>
                  </a:cubicBezTo>
                  <a:cubicBezTo>
                    <a:pt x="1462" y="436"/>
                    <a:pt x="1166" y="140"/>
                    <a:pt x="801" y="140"/>
                  </a:cubicBezTo>
                  <a:cubicBezTo>
                    <a:pt x="436" y="140"/>
                    <a:pt x="139" y="436"/>
                    <a:pt x="139" y="801"/>
                  </a:cubicBezTo>
                  <a:cubicBezTo>
                    <a:pt x="139" y="804"/>
                    <a:pt x="149" y="1129"/>
                    <a:pt x="418" y="1475"/>
                  </a:cubicBezTo>
                  <a:cubicBezTo>
                    <a:pt x="459" y="1531"/>
                    <a:pt x="485" y="1610"/>
                    <a:pt x="495" y="1712"/>
                  </a:cubicBezTo>
                  <a:cubicBezTo>
                    <a:pt x="495" y="1712"/>
                    <a:pt x="497" y="1739"/>
                    <a:pt x="498" y="17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81122" y="2100467"/>
              <a:ext cx="170296" cy="28137"/>
            </a:xfrm>
            <a:custGeom>
              <a:avLst/>
              <a:gdLst>
                <a:gd name="T0" fmla="*/ 766 w 836"/>
                <a:gd name="T1" fmla="*/ 140 h 140"/>
                <a:gd name="T2" fmla="*/ 70 w 836"/>
                <a:gd name="T3" fmla="*/ 140 h 140"/>
                <a:gd name="T4" fmla="*/ 0 w 836"/>
                <a:gd name="T5" fmla="*/ 70 h 140"/>
                <a:gd name="T6" fmla="*/ 70 w 836"/>
                <a:gd name="T7" fmla="*/ 0 h 140"/>
                <a:gd name="T8" fmla="*/ 766 w 836"/>
                <a:gd name="T9" fmla="*/ 0 h 140"/>
                <a:gd name="T10" fmla="*/ 836 w 836"/>
                <a:gd name="T11" fmla="*/ 70 h 140"/>
                <a:gd name="T12" fmla="*/ 766 w 83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6" h="140">
                  <a:moveTo>
                    <a:pt x="766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1" y="140"/>
                    <a:pt x="0" y="108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766" y="0"/>
                    <a:pt x="766" y="0"/>
                    <a:pt x="766" y="0"/>
                  </a:cubicBezTo>
                  <a:cubicBezTo>
                    <a:pt x="804" y="0"/>
                    <a:pt x="836" y="31"/>
                    <a:pt x="836" y="70"/>
                  </a:cubicBezTo>
                  <a:cubicBezTo>
                    <a:pt x="836" y="108"/>
                    <a:pt x="804" y="140"/>
                    <a:pt x="766" y="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391489" y="2136666"/>
              <a:ext cx="149565" cy="28137"/>
            </a:xfrm>
            <a:custGeom>
              <a:avLst/>
              <a:gdLst>
                <a:gd name="T0" fmla="*/ 663 w 733"/>
                <a:gd name="T1" fmla="*/ 140 h 140"/>
                <a:gd name="T2" fmla="*/ 70 w 733"/>
                <a:gd name="T3" fmla="*/ 140 h 140"/>
                <a:gd name="T4" fmla="*/ 0 w 733"/>
                <a:gd name="T5" fmla="*/ 70 h 140"/>
                <a:gd name="T6" fmla="*/ 70 w 733"/>
                <a:gd name="T7" fmla="*/ 0 h 140"/>
                <a:gd name="T8" fmla="*/ 663 w 733"/>
                <a:gd name="T9" fmla="*/ 0 h 140"/>
                <a:gd name="T10" fmla="*/ 733 w 733"/>
                <a:gd name="T11" fmla="*/ 70 h 140"/>
                <a:gd name="T12" fmla="*/ 663 w 733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3" h="140">
                  <a:moveTo>
                    <a:pt x="663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663" y="0"/>
                    <a:pt x="663" y="0"/>
                    <a:pt x="663" y="0"/>
                  </a:cubicBezTo>
                  <a:cubicBezTo>
                    <a:pt x="702" y="0"/>
                    <a:pt x="733" y="32"/>
                    <a:pt x="733" y="70"/>
                  </a:cubicBezTo>
                  <a:cubicBezTo>
                    <a:pt x="733" y="109"/>
                    <a:pt x="702" y="140"/>
                    <a:pt x="663" y="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409258" y="2170065"/>
              <a:ext cx="114024" cy="28137"/>
            </a:xfrm>
            <a:custGeom>
              <a:avLst/>
              <a:gdLst>
                <a:gd name="T0" fmla="*/ 489 w 559"/>
                <a:gd name="T1" fmla="*/ 140 h 140"/>
                <a:gd name="T2" fmla="*/ 70 w 559"/>
                <a:gd name="T3" fmla="*/ 140 h 140"/>
                <a:gd name="T4" fmla="*/ 0 w 559"/>
                <a:gd name="T5" fmla="*/ 70 h 140"/>
                <a:gd name="T6" fmla="*/ 70 w 559"/>
                <a:gd name="T7" fmla="*/ 0 h 140"/>
                <a:gd name="T8" fmla="*/ 489 w 559"/>
                <a:gd name="T9" fmla="*/ 0 h 140"/>
                <a:gd name="T10" fmla="*/ 559 w 559"/>
                <a:gd name="T11" fmla="*/ 70 h 140"/>
                <a:gd name="T12" fmla="*/ 489 w 559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9" h="140">
                  <a:moveTo>
                    <a:pt x="489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2" y="140"/>
                    <a:pt x="0" y="108"/>
                    <a:pt x="0" y="70"/>
                  </a:cubicBezTo>
                  <a:cubicBezTo>
                    <a:pt x="0" y="31"/>
                    <a:pt x="32" y="0"/>
                    <a:pt x="7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528" y="0"/>
                    <a:pt x="559" y="31"/>
                    <a:pt x="559" y="70"/>
                  </a:cubicBezTo>
                  <a:cubicBezTo>
                    <a:pt x="559" y="108"/>
                    <a:pt x="528" y="140"/>
                    <a:pt x="489" y="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61769" y="3183633"/>
            <a:ext cx="477053" cy="477053"/>
            <a:chOff x="5570868" y="1680332"/>
            <a:chExt cx="357790" cy="357790"/>
          </a:xfrm>
        </p:grpSpPr>
        <p:sp>
          <p:nvSpPr>
            <p:cNvPr id="44" name="Oval 43"/>
            <p:cNvSpPr/>
            <p:nvPr/>
          </p:nvSpPr>
          <p:spPr>
            <a:xfrm>
              <a:off x="5570868" y="1680332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606168" y="1761087"/>
              <a:ext cx="280805" cy="1843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b="1" cap="all" spc="2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8683" y="3450099"/>
            <a:ext cx="3960917" cy="1178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  <a:spcAft>
                <a:spcPts val="600"/>
              </a:spcAft>
            </a:pPr>
            <a:r>
              <a:rPr lang="en-US" altLang="zh-CN" sz="26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help the old </a:t>
            </a:r>
          </a:p>
          <a:p>
            <a:pPr algn="r">
              <a:lnSpc>
                <a:spcPts val="1300"/>
              </a:lnSpc>
              <a:spcAft>
                <a:spcPts val="600"/>
              </a:spcAft>
            </a:pPr>
            <a:endParaRPr lang="en-US" altLang="zh-CN" sz="2600" b="1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  <a:p>
            <a:pPr algn="r">
              <a:lnSpc>
                <a:spcPts val="1300"/>
              </a:lnSpc>
              <a:spcAft>
                <a:spcPts val="600"/>
              </a:spcAft>
            </a:pPr>
            <a:r>
              <a:rPr lang="en-US" altLang="zh-CN" sz="26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household tasks  </a:t>
            </a:r>
          </a:p>
          <a:p>
            <a:pPr algn="r">
              <a:lnSpc>
                <a:spcPts val="1300"/>
              </a:lnSpc>
              <a:spcAft>
                <a:spcPts val="600"/>
              </a:spcAft>
            </a:pPr>
            <a:endParaRPr lang="en-US" altLang="zh-CN" sz="2600" b="1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  <a:p>
            <a:pPr algn="r">
              <a:lnSpc>
                <a:spcPts val="1300"/>
              </a:lnSpc>
              <a:spcAft>
                <a:spcPts val="600"/>
              </a:spcAft>
            </a:pPr>
            <a:r>
              <a:rPr lang="en-US" altLang="zh-CN" sz="26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social well-being issues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040" y="2539297"/>
            <a:ext cx="4099560" cy="248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700"/>
              </a:lnSpc>
              <a:spcAft>
                <a:spcPts val="600"/>
              </a:spcAft>
            </a:pPr>
            <a:r>
              <a:rPr lang="en-US" altLang="zh-CN" sz="27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solve social problems</a:t>
            </a:r>
            <a:endParaRPr lang="en-US" altLang="zh-CN" sz="2700" b="1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349750" y="3211573"/>
            <a:ext cx="477053" cy="477053"/>
            <a:chOff x="3209231" y="1680332"/>
            <a:chExt cx="357790" cy="357790"/>
          </a:xfrm>
        </p:grpSpPr>
        <p:sp>
          <p:nvSpPr>
            <p:cNvPr id="70" name="Oval 69"/>
            <p:cNvSpPr/>
            <p:nvPr/>
          </p:nvSpPr>
          <p:spPr>
            <a:xfrm>
              <a:off x="3209231" y="1680332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244531" y="1761087"/>
              <a:ext cx="280805" cy="1843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b="1" cap="all" spc="2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8240596" y="3530445"/>
            <a:ext cx="3686175" cy="2459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altLang="zh-CN" sz="27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industrial production</a:t>
            </a:r>
            <a:endParaRPr lang="en-US" altLang="zh-CN" sz="2700" b="1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0" y="0"/>
            <a:ext cx="12192000" cy="6858000"/>
            <a:chOff x="0" y="-1"/>
            <a:chExt cx="12191999" cy="6858001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0" b="60350"/>
            <a:stretch>
              <a:fillRect/>
            </a:stretch>
          </p:blipFill>
          <p:spPr>
            <a:xfrm>
              <a:off x="10810844" y="5395697"/>
              <a:ext cx="1381155" cy="1462303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412" r="-1087" b="69994"/>
            <a:stretch>
              <a:fillRect/>
            </a:stretch>
          </p:blipFill>
          <p:spPr>
            <a:xfrm flipH="1" flipV="1">
              <a:off x="0" y="-1"/>
              <a:ext cx="2485126" cy="1121869"/>
            </a:xfrm>
            <a:prstGeom prst="rect">
              <a:avLst/>
            </a:prstGeom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16833" r="45730" b="61637"/>
            <a:stretch>
              <a:fillRect/>
            </a:stretch>
          </p:blipFill>
          <p:spPr>
            <a:xfrm flipH="1" flipV="1">
              <a:off x="11406364" y="4601631"/>
              <a:ext cx="636952" cy="794066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266083" y="1510665"/>
            <a:ext cx="356459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West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478713" y="1510665"/>
            <a:ext cx="356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East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49750" y="895350"/>
            <a:ext cx="38233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E6715B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D</a:t>
            </a:r>
            <a:r>
              <a:rPr lang="zh-CN" altLang="en-US" sz="4400" b="1" dirty="0">
                <a:solidFill>
                  <a:srgbClr val="E6715B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ifferences</a:t>
            </a:r>
          </a:p>
        </p:txBody>
      </p:sp>
      <p:sp>
        <p:nvSpPr>
          <p:cNvPr id="5" name="任意多边形 8">
            <a:extLst>
              <a:ext uri="{FF2B5EF4-FFF2-40B4-BE49-F238E27FC236}">
                <a16:creationId xmlns:a16="http://schemas.microsoft.com/office/drawing/2014/main" id="{D4F3F3B8-2237-439F-A4D3-2FA7BF9322B4}"/>
              </a:ext>
            </a:extLst>
          </p:cNvPr>
          <p:cNvSpPr/>
          <p:nvPr/>
        </p:nvSpPr>
        <p:spPr>
          <a:xfrm>
            <a:off x="385535" y="385500"/>
            <a:ext cx="4199181" cy="453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0DB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Different Social Acceptance</a:t>
            </a:r>
            <a:endParaRPr lang="zh-CN" altLang="en-US" sz="22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116" grpId="0"/>
      <p:bldP spid="2" grpId="0"/>
      <p:bldP spid="4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/>
        </p:nvGraphicFramePr>
        <p:xfrm>
          <a:off x="4042812" y="2241908"/>
          <a:ext cx="4106376" cy="3506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860149" y="3963478"/>
            <a:ext cx="254621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cap="all" spc="2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High COST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0" y="-1"/>
            <a:ext cx="12191999" cy="6858001"/>
            <a:chOff x="0" y="-1"/>
            <a:chExt cx="12191999" cy="6858001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0" b="60350"/>
            <a:stretch>
              <a:fillRect/>
            </a:stretch>
          </p:blipFill>
          <p:spPr>
            <a:xfrm>
              <a:off x="10810844" y="5395697"/>
              <a:ext cx="1381155" cy="1462303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412" r="-1087" b="69994"/>
            <a:stretch>
              <a:fillRect/>
            </a:stretch>
          </p:blipFill>
          <p:spPr>
            <a:xfrm flipH="1" flipV="1">
              <a:off x="0" y="-1"/>
              <a:ext cx="2485126" cy="1121869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16833" r="45730" b="61637"/>
            <a:stretch>
              <a:fillRect/>
            </a:stretch>
          </p:blipFill>
          <p:spPr>
            <a:xfrm flipH="1" flipV="1">
              <a:off x="11406364" y="4601631"/>
              <a:ext cx="636952" cy="79406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140053" y="2017491"/>
            <a:ext cx="1133644" cy="6463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East</a:t>
            </a:r>
          </a:p>
        </p:txBody>
      </p:sp>
      <p:sp>
        <p:nvSpPr>
          <p:cNvPr id="2" name="TextBox 7"/>
          <p:cNvSpPr txBox="1"/>
          <p:nvPr/>
        </p:nvSpPr>
        <p:spPr>
          <a:xfrm>
            <a:off x="1128920" y="2017491"/>
            <a:ext cx="1356205" cy="6463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West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39335" y="683260"/>
            <a:ext cx="38233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Analysis</a:t>
            </a:r>
            <a:endParaRPr lang="en-US" sz="4400" b="1" dirty="0">
              <a:solidFill>
                <a:srgbClr val="E6715B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64064" y="3675682"/>
            <a:ext cx="2063813" cy="251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3200" b="1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Economy</a:t>
            </a:r>
          </a:p>
        </p:txBody>
      </p:sp>
      <p:sp>
        <p:nvSpPr>
          <p:cNvPr id="5" name="任意多边形 8">
            <a:extLst>
              <a:ext uri="{FF2B5EF4-FFF2-40B4-BE49-F238E27FC236}">
                <a16:creationId xmlns:a16="http://schemas.microsoft.com/office/drawing/2014/main" id="{55980437-CFCF-467B-8D1E-73E973341FB4}"/>
              </a:ext>
            </a:extLst>
          </p:cNvPr>
          <p:cNvSpPr/>
          <p:nvPr/>
        </p:nvSpPr>
        <p:spPr>
          <a:xfrm>
            <a:off x="385535" y="385500"/>
            <a:ext cx="4199181" cy="453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0DB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Different Social Acceptance</a:t>
            </a:r>
            <a:endParaRPr lang="zh-CN" altLang="en-US" sz="22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0D4B83-A643-4A93-B25A-FFC763666776}"/>
              </a:ext>
            </a:extLst>
          </p:cNvPr>
          <p:cNvSpPr txBox="1"/>
          <p:nvPr/>
        </p:nvSpPr>
        <p:spPr>
          <a:xfrm>
            <a:off x="572840" y="3454120"/>
            <a:ext cx="4677675" cy="1387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>
                    <a:lumMod val="50000"/>
                  </a:schemeClr>
                </a:solidFill>
              </a:rPr>
              <a:t>Development</a:t>
            </a:r>
          </a:p>
          <a:p>
            <a:r>
              <a:rPr lang="en-US" altLang="zh-CN" sz="2800" b="1" dirty="0">
                <a:solidFill>
                  <a:schemeClr val="accent3">
                    <a:lumMod val="50000"/>
                  </a:schemeClr>
                </a:solidFill>
              </a:rPr>
              <a:t>&amp;</a:t>
            </a:r>
          </a:p>
          <a:p>
            <a:r>
              <a:rPr lang="en-US" altLang="zh-CN" sz="2800" b="1" dirty="0">
                <a:solidFill>
                  <a:schemeClr val="accent3">
                    <a:lumMod val="50000"/>
                  </a:schemeClr>
                </a:solidFill>
              </a:rPr>
              <a:t>Popularization of Robots</a:t>
            </a:r>
            <a:endParaRPr lang="zh-CN" altLang="en-US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  <p:bldP spid="14" grpId="0"/>
      <p:bldP spid="6" grpId="0"/>
      <p:bldP spid="2" grpId="0"/>
      <p:bldP spid="3" grpId="0"/>
      <p:bldP spid="4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1570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570" y="0"/>
              <a:ext cx="457157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08" b="23523"/>
            <a:stretch>
              <a:fillRect/>
            </a:stretch>
          </p:blipFill>
          <p:spPr>
            <a:xfrm>
              <a:off x="9143140" y="1613210"/>
              <a:ext cx="3048860" cy="524479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42" r="37130"/>
            <a:stretch>
              <a:fillRect/>
            </a:stretch>
          </p:blipFill>
          <p:spPr>
            <a:xfrm>
              <a:off x="9317842" y="0"/>
              <a:ext cx="2874158" cy="1821366"/>
            </a:xfrm>
            <a:prstGeom prst="rect">
              <a:avLst/>
            </a:prstGeom>
          </p:spPr>
        </p:pic>
      </p:grpSp>
      <p:sp>
        <p:nvSpPr>
          <p:cNvPr id="8" name="任意多边形: 形状 7"/>
          <p:cNvSpPr/>
          <p:nvPr/>
        </p:nvSpPr>
        <p:spPr>
          <a:xfrm rot="5400000">
            <a:off x="4037245" y="87289"/>
            <a:ext cx="4117510" cy="7414678"/>
          </a:xfrm>
          <a:custGeom>
            <a:avLst/>
            <a:gdLst>
              <a:gd name="connsiteX0" fmla="*/ 0 w 5792403"/>
              <a:gd name="connsiteY0" fmla="*/ 10180223 h 10430771"/>
              <a:gd name="connsiteX1" fmla="*/ 0 w 5792403"/>
              <a:gd name="connsiteY1" fmla="*/ 916714 h 10430771"/>
              <a:gd name="connsiteX2" fmla="*/ 916714 w 5792403"/>
              <a:gd name="connsiteY2" fmla="*/ 0 h 10430771"/>
              <a:gd name="connsiteX3" fmla="*/ 4717692 w 5792403"/>
              <a:gd name="connsiteY3" fmla="*/ 0 h 10430771"/>
              <a:gd name="connsiteX4" fmla="*/ 4968240 w 5792403"/>
              <a:gd name="connsiteY4" fmla="*/ 250548 h 10430771"/>
              <a:gd name="connsiteX5" fmla="*/ 4968240 w 5792403"/>
              <a:gd name="connsiteY5" fmla="*/ 8536806 h 10430771"/>
              <a:gd name="connsiteX6" fmla="*/ 5792403 w 5792403"/>
              <a:gd name="connsiteY6" fmla="*/ 9360969 h 10430771"/>
              <a:gd name="connsiteX7" fmla="*/ 4968240 w 5792403"/>
              <a:gd name="connsiteY7" fmla="*/ 9360969 h 10430771"/>
              <a:gd name="connsiteX8" fmla="*/ 4968240 w 5792403"/>
              <a:gd name="connsiteY8" fmla="*/ 10180223 h 10430771"/>
              <a:gd name="connsiteX9" fmla="*/ 4717692 w 5792403"/>
              <a:gd name="connsiteY9" fmla="*/ 10430771 h 10430771"/>
              <a:gd name="connsiteX10" fmla="*/ 250548 w 5792403"/>
              <a:gd name="connsiteY10" fmla="*/ 10430771 h 10430771"/>
              <a:gd name="connsiteX11" fmla="*/ 0 w 5792403"/>
              <a:gd name="connsiteY11" fmla="*/ 10180223 h 1043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2403" h="10430771">
                <a:moveTo>
                  <a:pt x="0" y="10180223"/>
                </a:moveTo>
                <a:lnTo>
                  <a:pt x="0" y="916714"/>
                </a:lnTo>
                <a:lnTo>
                  <a:pt x="916714" y="0"/>
                </a:lnTo>
                <a:lnTo>
                  <a:pt x="4717692" y="0"/>
                </a:lnTo>
                <a:cubicBezTo>
                  <a:pt x="4856066" y="0"/>
                  <a:pt x="4968240" y="112174"/>
                  <a:pt x="4968240" y="250548"/>
                </a:cubicBezTo>
                <a:lnTo>
                  <a:pt x="4968240" y="8536806"/>
                </a:lnTo>
                <a:lnTo>
                  <a:pt x="5792403" y="9360969"/>
                </a:lnTo>
                <a:lnTo>
                  <a:pt x="4968240" y="9360969"/>
                </a:lnTo>
                <a:lnTo>
                  <a:pt x="4968240" y="10180223"/>
                </a:lnTo>
                <a:cubicBezTo>
                  <a:pt x="4968240" y="10318597"/>
                  <a:pt x="4856066" y="10430771"/>
                  <a:pt x="4717692" y="10430771"/>
                </a:cubicBezTo>
                <a:lnTo>
                  <a:pt x="250548" y="10430771"/>
                </a:lnTo>
                <a:cubicBezTo>
                  <a:pt x="112174" y="10430771"/>
                  <a:pt x="0" y="10318597"/>
                  <a:pt x="0" y="10180223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accent3"/>
            </a:solidFill>
          </a:ln>
          <a:effectLst>
            <a:outerShdw blurRad="127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108548" y="3510682"/>
            <a:ext cx="7974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/>
            <a:r>
              <a:rPr lang="en-US" altLang="zh-CN" sz="30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A Study of Robots’ Social Acceptance</a:t>
            </a:r>
            <a:endParaRPr lang="zh-CN" altLang="en-US" sz="300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1570" y="2492379"/>
            <a:ext cx="2984056" cy="83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4400" b="1" dirty="0">
                <a:solidFill>
                  <a:srgbClr val="E6715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字魂59号-创粗黑" panose="00000500000000000000" pitchFamily="2" charset="-122"/>
              </a:rPr>
              <a:t>PART 3-2</a:t>
            </a:r>
            <a:endParaRPr lang="zh-CN" altLang="en-US" sz="4400" b="1" dirty="0">
              <a:solidFill>
                <a:srgbClr val="E6715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00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85566382"/>
              </p:ext>
            </p:extLst>
          </p:nvPr>
        </p:nvGraphicFramePr>
        <p:xfrm>
          <a:off x="2829561" y="1943442"/>
          <a:ext cx="6157884" cy="4101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组合 21">
            <a:extLst>
              <a:ext uri="{FF2B5EF4-FFF2-40B4-BE49-F238E27FC236}">
                <a16:creationId xmlns:a16="http://schemas.microsoft.com/office/drawing/2014/main" id="{704392BC-AC38-4896-8DC6-1208DB9022C9}"/>
              </a:ext>
            </a:extLst>
          </p:cNvPr>
          <p:cNvGrpSpPr/>
          <p:nvPr/>
        </p:nvGrpSpPr>
        <p:grpSpPr>
          <a:xfrm>
            <a:off x="0" y="-1"/>
            <a:ext cx="12191999" cy="6858001"/>
            <a:chOff x="0" y="-1"/>
            <a:chExt cx="12191999" cy="6858001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F77F5A6-6507-4AC8-9550-817787ABF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0" b="60350"/>
            <a:stretch/>
          </p:blipFill>
          <p:spPr>
            <a:xfrm>
              <a:off x="10810844" y="5395697"/>
              <a:ext cx="1381155" cy="1462303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D8998FE-22C1-4822-8650-D550E5E94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412" r="-1087" b="69994"/>
            <a:stretch/>
          </p:blipFill>
          <p:spPr>
            <a:xfrm flipH="1" flipV="1">
              <a:off x="0" y="-1"/>
              <a:ext cx="2485126" cy="1121869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6C1495E-E9FB-42EF-93D5-526988A1E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16833" r="45730" b="61637"/>
            <a:stretch/>
          </p:blipFill>
          <p:spPr>
            <a:xfrm flipH="1" flipV="1">
              <a:off x="11406364" y="4601631"/>
              <a:ext cx="636952" cy="794066"/>
            </a:xfrm>
            <a:prstGeom prst="rect">
              <a:avLst/>
            </a:prstGeom>
          </p:spPr>
        </p:pic>
      </p:grpSp>
      <p:pic>
        <p:nvPicPr>
          <p:cNvPr id="1026" name="Picture 2" descr="https://timgsa.baidu.com/timg?image&amp;quality=80&amp;size=b9999_10000&amp;sec=1605248349594&amp;di=ad38844929ae848ebd57a0e04d2ccc9e&amp;imgtype=0&amp;src=http%3A%2F%2Fpics0.baidu.com%2Ffeed%2Ff603918fa0ec08faeaaddb29f36ef36954fbda11.jpeg%3Ftoken%3Db579e6a9ce944e2d07bab621ccc15b7e%26s%3D9E2AE30752E248B21D32C9600300603B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0" y="1274738"/>
            <a:ext cx="4419761" cy="252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s0.bdstatic.com/70cFvHSh_Q1YnxGkpoWK1HF6hhy/it/u=1378462784,2410364524&amp;fm=26&amp;gp=0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537" y="4065912"/>
            <a:ext cx="4130307" cy="2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003C364-E848-49A8-9BDF-88886921C3ED}"/>
              </a:ext>
            </a:extLst>
          </p:cNvPr>
          <p:cNvSpPr/>
          <p:nvPr/>
        </p:nvSpPr>
        <p:spPr>
          <a:xfrm>
            <a:off x="385534" y="385500"/>
            <a:ext cx="5002253" cy="427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0DB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A study of robots’ social acceptance</a:t>
            </a:r>
            <a:endParaRPr lang="zh-CN" altLang="en-US" sz="20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018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6801125-378D-4ACA-AF20-2F85C601C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56801125-378D-4ACA-AF20-2F85C601C0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56801125-378D-4ACA-AF20-2F85C601C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graphicEl>
                                              <a:dgm id="{56801125-378D-4ACA-AF20-2F85C601C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93A7B3-023D-4F81-BD08-430146A7B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2293A7B3-023D-4F81-BD08-430146A7B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2293A7B3-023D-4F81-BD08-430146A7B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graphicEl>
                                              <a:dgm id="{2293A7B3-023D-4F81-BD08-430146A7B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D1189E-A54F-4F5C-8FBD-3EC65FF9A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F3D1189E-A54F-4F5C-8FBD-3EC65FF9A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F3D1189E-A54F-4F5C-8FBD-3EC65FF9A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F3D1189E-A54F-4F5C-8FBD-3EC65FF9A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7E0865-E072-4876-9413-F2328286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987E0865-E072-4876-9413-F2328286E1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987E0865-E072-4876-9413-F2328286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987E0865-E072-4876-9413-F2328286E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1A43E8-D135-4211-955A-AC812653D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3C1A43E8-D135-4211-955A-AC812653D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graphicEl>
                                              <a:dgm id="{3C1A43E8-D135-4211-955A-AC812653D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3C1A43E8-D135-4211-955A-AC812653D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/>
        </p:nvGraphicFramePr>
        <p:xfrm>
          <a:off x="4042812" y="2241908"/>
          <a:ext cx="4106376" cy="3506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7179735" y="2722299"/>
            <a:ext cx="1437032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5636" y="2005527"/>
            <a:ext cx="3310170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QUESTIONNAIRE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84456" y="1931673"/>
            <a:ext cx="538664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INTERACTION WITH ROBOTS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568701" y="2665153"/>
            <a:ext cx="1479549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64093" y="3932731"/>
            <a:ext cx="2063813" cy="233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26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</a:t>
            </a:r>
            <a:r>
              <a:rPr lang="en-US" altLang="zh-CN" sz="26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xperiment</a:t>
            </a:r>
            <a:endParaRPr lang="en-US" sz="2600" b="1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3E18337-C19D-4002-A15E-AF35FF156208}"/>
              </a:ext>
            </a:extLst>
          </p:cNvPr>
          <p:cNvGrpSpPr/>
          <p:nvPr/>
        </p:nvGrpSpPr>
        <p:grpSpPr>
          <a:xfrm>
            <a:off x="0" y="-1"/>
            <a:ext cx="12191999" cy="6858001"/>
            <a:chOff x="0" y="-1"/>
            <a:chExt cx="12191999" cy="6858001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C9F570B-76D8-4CF9-BE97-5F32CBCB6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0" b="60350"/>
            <a:stretch/>
          </p:blipFill>
          <p:spPr>
            <a:xfrm>
              <a:off x="10810844" y="5395697"/>
              <a:ext cx="1381155" cy="1462303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CA1460E5-D633-487E-B0B3-E81E2D1A8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412" r="-1087" b="69994"/>
            <a:stretch/>
          </p:blipFill>
          <p:spPr>
            <a:xfrm flipH="1" flipV="1">
              <a:off x="0" y="-1"/>
              <a:ext cx="2485126" cy="1121869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62B2F123-18E4-4824-B3E8-6D6B04474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16833" r="45730" b="61637"/>
            <a:stretch/>
          </p:blipFill>
          <p:spPr>
            <a:xfrm flipH="1" flipV="1">
              <a:off x="11406364" y="4601631"/>
              <a:ext cx="636952" cy="794066"/>
            </a:xfrm>
            <a:prstGeom prst="rect">
              <a:avLst/>
            </a:prstGeom>
          </p:spPr>
        </p:pic>
      </p:grpSp>
      <p:pic>
        <p:nvPicPr>
          <p:cNvPr id="2050" name="Picture 2" descr="https://ss3.bdstatic.com/70cFv8Sh_Q1YnxGkpoWK1HF6hhy/it/u=815075084,1640446627&amp;fm=26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81" y="2773583"/>
            <a:ext cx="3741722" cy="25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imgsa.baidu.com/timg?image&amp;quality=80&amp;size=b9999_10000&amp;sec=1605261301499&amp;di=21f673242dbbce150c9631172afc4629&amp;imgtype=0&amp;src=http%3A%2F%2Fimages.china.cn%2Fnews%2Fattachement%2Fjpg%2Fsite3%2F20150716%2F288900673993803375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840" y="2806259"/>
            <a:ext cx="38100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任意多边形 8">
            <a:extLst>
              <a:ext uri="{FF2B5EF4-FFF2-40B4-BE49-F238E27FC236}">
                <a16:creationId xmlns:a16="http://schemas.microsoft.com/office/drawing/2014/main" id="{2B1CB6F7-5F5C-4F55-BC4B-E5DEF8194BC7}"/>
              </a:ext>
            </a:extLst>
          </p:cNvPr>
          <p:cNvSpPr/>
          <p:nvPr/>
        </p:nvSpPr>
        <p:spPr>
          <a:xfrm>
            <a:off x="385534" y="385500"/>
            <a:ext cx="5002253" cy="427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0DB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A study of robots’ social acceptance</a:t>
            </a:r>
            <a:endParaRPr lang="zh-CN" altLang="en-US" sz="20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  <p:bldP spid="14" grpId="0"/>
      <p:bldP spid="30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/>
          <p:cNvGrpSpPr/>
          <p:nvPr/>
        </p:nvGrpSpPr>
        <p:grpSpPr>
          <a:xfrm>
            <a:off x="5619610" y="2969319"/>
            <a:ext cx="813471" cy="833105"/>
            <a:chOff x="4161959" y="1573373"/>
            <a:chExt cx="610103" cy="624829"/>
          </a:xfrm>
        </p:grpSpPr>
        <p:sp>
          <p:nvSpPr>
            <p:cNvPr id="17" name="Freeform 10"/>
            <p:cNvSpPr/>
            <p:nvPr/>
          </p:nvSpPr>
          <p:spPr bwMode="auto">
            <a:xfrm>
              <a:off x="4456645" y="1756996"/>
              <a:ext cx="122910" cy="121428"/>
            </a:xfrm>
            <a:custGeom>
              <a:avLst/>
              <a:gdLst>
                <a:gd name="T0" fmla="*/ 554 w 596"/>
                <a:gd name="T1" fmla="*/ 596 h 596"/>
                <a:gd name="T2" fmla="*/ 512 w 596"/>
                <a:gd name="T3" fmla="*/ 554 h 596"/>
                <a:gd name="T4" fmla="*/ 42 w 596"/>
                <a:gd name="T5" fmla="*/ 84 h 596"/>
                <a:gd name="T6" fmla="*/ 0 w 596"/>
                <a:gd name="T7" fmla="*/ 42 h 596"/>
                <a:gd name="T8" fmla="*/ 42 w 596"/>
                <a:gd name="T9" fmla="*/ 0 h 596"/>
                <a:gd name="T10" fmla="*/ 596 w 596"/>
                <a:gd name="T11" fmla="*/ 554 h 596"/>
                <a:gd name="T12" fmla="*/ 554 w 596"/>
                <a:gd name="T13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6" h="596">
                  <a:moveTo>
                    <a:pt x="554" y="596"/>
                  </a:moveTo>
                  <a:cubicBezTo>
                    <a:pt x="530" y="596"/>
                    <a:pt x="512" y="577"/>
                    <a:pt x="512" y="554"/>
                  </a:cubicBezTo>
                  <a:cubicBezTo>
                    <a:pt x="512" y="295"/>
                    <a:pt x="301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347" y="0"/>
                    <a:pt x="596" y="249"/>
                    <a:pt x="596" y="554"/>
                  </a:cubicBezTo>
                  <a:cubicBezTo>
                    <a:pt x="596" y="577"/>
                    <a:pt x="577" y="596"/>
                    <a:pt x="554" y="5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484780" y="1936177"/>
              <a:ext cx="38502" cy="156968"/>
            </a:xfrm>
            <a:custGeom>
              <a:avLst/>
              <a:gdLst>
                <a:gd name="T0" fmla="*/ 9 w 26"/>
                <a:gd name="T1" fmla="*/ 106 h 106"/>
                <a:gd name="T2" fmla="*/ 0 w 26"/>
                <a:gd name="T3" fmla="*/ 105 h 106"/>
                <a:gd name="T4" fmla="*/ 18 w 26"/>
                <a:gd name="T5" fmla="*/ 0 h 106"/>
                <a:gd name="T6" fmla="*/ 26 w 26"/>
                <a:gd name="T7" fmla="*/ 2 h 106"/>
                <a:gd name="T8" fmla="*/ 9 w 26"/>
                <a:gd name="T9" fmla="*/ 106 h 106"/>
                <a:gd name="T10" fmla="*/ 9 w 26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06">
                  <a:moveTo>
                    <a:pt x="9" y="106"/>
                  </a:moveTo>
                  <a:lnTo>
                    <a:pt x="0" y="105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9" y="106"/>
                  </a:lnTo>
                  <a:lnTo>
                    <a:pt x="9" y="1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407777" y="1936177"/>
              <a:ext cx="38502" cy="156968"/>
            </a:xfrm>
            <a:custGeom>
              <a:avLst/>
              <a:gdLst>
                <a:gd name="T0" fmla="*/ 17 w 26"/>
                <a:gd name="T1" fmla="*/ 106 h 106"/>
                <a:gd name="T2" fmla="*/ 0 w 26"/>
                <a:gd name="T3" fmla="*/ 2 h 106"/>
                <a:gd name="T4" fmla="*/ 9 w 26"/>
                <a:gd name="T5" fmla="*/ 0 h 106"/>
                <a:gd name="T6" fmla="*/ 26 w 26"/>
                <a:gd name="T7" fmla="*/ 105 h 106"/>
                <a:gd name="T8" fmla="*/ 17 w 26"/>
                <a:gd name="T9" fmla="*/ 106 h 106"/>
                <a:gd name="T10" fmla="*/ 17 w 26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06">
                  <a:moveTo>
                    <a:pt x="17" y="106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26" y="105"/>
                  </a:lnTo>
                  <a:lnTo>
                    <a:pt x="17" y="106"/>
                  </a:lnTo>
                  <a:lnTo>
                    <a:pt x="17" y="1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18143" y="1937658"/>
              <a:ext cx="99216" cy="20732"/>
            </a:xfrm>
            <a:custGeom>
              <a:avLst/>
              <a:gdLst>
                <a:gd name="T0" fmla="*/ 486 w 486"/>
                <a:gd name="T1" fmla="*/ 102 h 102"/>
                <a:gd name="T2" fmla="*/ 440 w 486"/>
                <a:gd name="T3" fmla="*/ 58 h 102"/>
                <a:gd name="T4" fmla="*/ 425 w 486"/>
                <a:gd name="T5" fmla="*/ 34 h 102"/>
                <a:gd name="T6" fmla="*/ 410 w 486"/>
                <a:gd name="T7" fmla="*/ 58 h 102"/>
                <a:gd name="T8" fmla="*/ 364 w 486"/>
                <a:gd name="T9" fmla="*/ 102 h 102"/>
                <a:gd name="T10" fmla="*/ 318 w 486"/>
                <a:gd name="T11" fmla="*/ 58 h 102"/>
                <a:gd name="T12" fmla="*/ 304 w 486"/>
                <a:gd name="T13" fmla="*/ 34 h 102"/>
                <a:gd name="T14" fmla="*/ 289 w 486"/>
                <a:gd name="T15" fmla="*/ 58 h 102"/>
                <a:gd name="T16" fmla="*/ 243 w 486"/>
                <a:gd name="T17" fmla="*/ 102 h 102"/>
                <a:gd name="T18" fmla="*/ 197 w 486"/>
                <a:gd name="T19" fmla="*/ 58 h 102"/>
                <a:gd name="T20" fmla="*/ 182 w 486"/>
                <a:gd name="T21" fmla="*/ 34 h 102"/>
                <a:gd name="T22" fmla="*/ 167 w 486"/>
                <a:gd name="T23" fmla="*/ 58 h 102"/>
                <a:gd name="T24" fmla="*/ 121 w 486"/>
                <a:gd name="T25" fmla="*/ 102 h 102"/>
                <a:gd name="T26" fmla="*/ 76 w 486"/>
                <a:gd name="T27" fmla="*/ 58 h 102"/>
                <a:gd name="T28" fmla="*/ 61 w 486"/>
                <a:gd name="T29" fmla="*/ 34 h 102"/>
                <a:gd name="T30" fmla="*/ 46 w 486"/>
                <a:gd name="T31" fmla="*/ 58 h 102"/>
                <a:gd name="T32" fmla="*/ 0 w 486"/>
                <a:gd name="T33" fmla="*/ 102 h 102"/>
                <a:gd name="T34" fmla="*/ 0 w 486"/>
                <a:gd name="T35" fmla="*/ 68 h 102"/>
                <a:gd name="T36" fmla="*/ 15 w 486"/>
                <a:gd name="T37" fmla="*/ 44 h 102"/>
                <a:gd name="T38" fmla="*/ 61 w 486"/>
                <a:gd name="T39" fmla="*/ 0 h 102"/>
                <a:gd name="T40" fmla="*/ 107 w 486"/>
                <a:gd name="T41" fmla="*/ 44 h 102"/>
                <a:gd name="T42" fmla="*/ 121 w 486"/>
                <a:gd name="T43" fmla="*/ 68 h 102"/>
                <a:gd name="T44" fmla="*/ 136 w 486"/>
                <a:gd name="T45" fmla="*/ 44 h 102"/>
                <a:gd name="T46" fmla="*/ 182 w 486"/>
                <a:gd name="T47" fmla="*/ 0 h 102"/>
                <a:gd name="T48" fmla="*/ 228 w 486"/>
                <a:gd name="T49" fmla="*/ 44 h 102"/>
                <a:gd name="T50" fmla="*/ 243 w 486"/>
                <a:gd name="T51" fmla="*/ 68 h 102"/>
                <a:gd name="T52" fmla="*/ 258 w 486"/>
                <a:gd name="T53" fmla="*/ 44 h 102"/>
                <a:gd name="T54" fmla="*/ 304 w 486"/>
                <a:gd name="T55" fmla="*/ 0 h 102"/>
                <a:gd name="T56" fmla="*/ 349 w 486"/>
                <a:gd name="T57" fmla="*/ 44 h 102"/>
                <a:gd name="T58" fmla="*/ 364 w 486"/>
                <a:gd name="T59" fmla="*/ 68 h 102"/>
                <a:gd name="T60" fmla="*/ 379 w 486"/>
                <a:gd name="T61" fmla="*/ 44 h 102"/>
                <a:gd name="T62" fmla="*/ 425 w 486"/>
                <a:gd name="T63" fmla="*/ 0 h 102"/>
                <a:gd name="T64" fmla="*/ 471 w 486"/>
                <a:gd name="T65" fmla="*/ 44 h 102"/>
                <a:gd name="T66" fmla="*/ 486 w 486"/>
                <a:gd name="T67" fmla="*/ 68 h 102"/>
                <a:gd name="T68" fmla="*/ 486 w 486"/>
                <a:gd name="T6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102">
                  <a:moveTo>
                    <a:pt x="486" y="102"/>
                  </a:moveTo>
                  <a:cubicBezTo>
                    <a:pt x="459" y="102"/>
                    <a:pt x="448" y="77"/>
                    <a:pt x="440" y="58"/>
                  </a:cubicBezTo>
                  <a:cubicBezTo>
                    <a:pt x="436" y="50"/>
                    <a:pt x="429" y="34"/>
                    <a:pt x="425" y="34"/>
                  </a:cubicBezTo>
                  <a:cubicBezTo>
                    <a:pt x="421" y="34"/>
                    <a:pt x="414" y="50"/>
                    <a:pt x="410" y="58"/>
                  </a:cubicBezTo>
                  <a:cubicBezTo>
                    <a:pt x="402" y="77"/>
                    <a:pt x="390" y="102"/>
                    <a:pt x="364" y="102"/>
                  </a:cubicBezTo>
                  <a:cubicBezTo>
                    <a:pt x="338" y="102"/>
                    <a:pt x="327" y="77"/>
                    <a:pt x="318" y="58"/>
                  </a:cubicBezTo>
                  <a:cubicBezTo>
                    <a:pt x="315" y="50"/>
                    <a:pt x="308" y="34"/>
                    <a:pt x="304" y="34"/>
                  </a:cubicBezTo>
                  <a:cubicBezTo>
                    <a:pt x="299" y="34"/>
                    <a:pt x="292" y="50"/>
                    <a:pt x="289" y="58"/>
                  </a:cubicBezTo>
                  <a:cubicBezTo>
                    <a:pt x="281" y="77"/>
                    <a:pt x="269" y="102"/>
                    <a:pt x="243" y="102"/>
                  </a:cubicBezTo>
                  <a:cubicBezTo>
                    <a:pt x="217" y="102"/>
                    <a:pt x="205" y="77"/>
                    <a:pt x="197" y="58"/>
                  </a:cubicBezTo>
                  <a:cubicBezTo>
                    <a:pt x="193" y="50"/>
                    <a:pt x="186" y="34"/>
                    <a:pt x="182" y="34"/>
                  </a:cubicBezTo>
                  <a:cubicBezTo>
                    <a:pt x="178" y="34"/>
                    <a:pt x="171" y="50"/>
                    <a:pt x="167" y="58"/>
                  </a:cubicBezTo>
                  <a:cubicBezTo>
                    <a:pt x="159" y="77"/>
                    <a:pt x="148" y="102"/>
                    <a:pt x="121" y="102"/>
                  </a:cubicBezTo>
                  <a:cubicBezTo>
                    <a:pt x="95" y="102"/>
                    <a:pt x="84" y="77"/>
                    <a:pt x="76" y="58"/>
                  </a:cubicBezTo>
                  <a:cubicBezTo>
                    <a:pt x="72" y="50"/>
                    <a:pt x="65" y="34"/>
                    <a:pt x="61" y="34"/>
                  </a:cubicBezTo>
                  <a:cubicBezTo>
                    <a:pt x="57" y="34"/>
                    <a:pt x="49" y="50"/>
                    <a:pt x="46" y="58"/>
                  </a:cubicBezTo>
                  <a:cubicBezTo>
                    <a:pt x="38" y="77"/>
                    <a:pt x="26" y="102"/>
                    <a:pt x="0" y="10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68"/>
                    <a:pt x="11" y="52"/>
                    <a:pt x="15" y="44"/>
                  </a:cubicBezTo>
                  <a:cubicBezTo>
                    <a:pt x="23" y="25"/>
                    <a:pt x="34" y="0"/>
                    <a:pt x="61" y="0"/>
                  </a:cubicBezTo>
                  <a:cubicBezTo>
                    <a:pt x="87" y="0"/>
                    <a:pt x="98" y="25"/>
                    <a:pt x="107" y="44"/>
                  </a:cubicBezTo>
                  <a:cubicBezTo>
                    <a:pt x="110" y="52"/>
                    <a:pt x="117" y="68"/>
                    <a:pt x="121" y="68"/>
                  </a:cubicBezTo>
                  <a:cubicBezTo>
                    <a:pt x="126" y="68"/>
                    <a:pt x="133" y="52"/>
                    <a:pt x="136" y="44"/>
                  </a:cubicBezTo>
                  <a:cubicBezTo>
                    <a:pt x="145" y="25"/>
                    <a:pt x="156" y="0"/>
                    <a:pt x="182" y="0"/>
                  </a:cubicBezTo>
                  <a:cubicBezTo>
                    <a:pt x="208" y="0"/>
                    <a:pt x="220" y="25"/>
                    <a:pt x="228" y="44"/>
                  </a:cubicBezTo>
                  <a:cubicBezTo>
                    <a:pt x="232" y="52"/>
                    <a:pt x="239" y="68"/>
                    <a:pt x="243" y="68"/>
                  </a:cubicBezTo>
                  <a:cubicBezTo>
                    <a:pt x="247" y="68"/>
                    <a:pt x="254" y="52"/>
                    <a:pt x="258" y="44"/>
                  </a:cubicBezTo>
                  <a:cubicBezTo>
                    <a:pt x="266" y="25"/>
                    <a:pt x="277" y="0"/>
                    <a:pt x="304" y="0"/>
                  </a:cubicBezTo>
                  <a:cubicBezTo>
                    <a:pt x="330" y="0"/>
                    <a:pt x="341" y="25"/>
                    <a:pt x="349" y="44"/>
                  </a:cubicBezTo>
                  <a:cubicBezTo>
                    <a:pt x="353" y="52"/>
                    <a:pt x="360" y="68"/>
                    <a:pt x="364" y="68"/>
                  </a:cubicBezTo>
                  <a:cubicBezTo>
                    <a:pt x="368" y="68"/>
                    <a:pt x="376" y="52"/>
                    <a:pt x="379" y="44"/>
                  </a:cubicBezTo>
                  <a:cubicBezTo>
                    <a:pt x="387" y="25"/>
                    <a:pt x="399" y="0"/>
                    <a:pt x="425" y="0"/>
                  </a:cubicBezTo>
                  <a:cubicBezTo>
                    <a:pt x="451" y="0"/>
                    <a:pt x="463" y="25"/>
                    <a:pt x="471" y="44"/>
                  </a:cubicBezTo>
                  <a:cubicBezTo>
                    <a:pt x="474" y="52"/>
                    <a:pt x="481" y="68"/>
                    <a:pt x="486" y="68"/>
                  </a:cubicBezTo>
                  <a:cubicBezTo>
                    <a:pt x="486" y="102"/>
                    <a:pt x="486" y="102"/>
                    <a:pt x="486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56645" y="1573373"/>
              <a:ext cx="17770" cy="106620"/>
            </a:xfrm>
            <a:custGeom>
              <a:avLst/>
              <a:gdLst>
                <a:gd name="T0" fmla="*/ 42 w 84"/>
                <a:gd name="T1" fmla="*/ 524 h 524"/>
                <a:gd name="T2" fmla="*/ 0 w 84"/>
                <a:gd name="T3" fmla="*/ 482 h 524"/>
                <a:gd name="T4" fmla="*/ 0 w 84"/>
                <a:gd name="T5" fmla="*/ 42 h 524"/>
                <a:gd name="T6" fmla="*/ 42 w 84"/>
                <a:gd name="T7" fmla="*/ 0 h 524"/>
                <a:gd name="T8" fmla="*/ 84 w 84"/>
                <a:gd name="T9" fmla="*/ 42 h 524"/>
                <a:gd name="T10" fmla="*/ 84 w 84"/>
                <a:gd name="T11" fmla="*/ 482 h 524"/>
                <a:gd name="T12" fmla="*/ 42 w 84"/>
                <a:gd name="T13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24">
                  <a:moveTo>
                    <a:pt x="42" y="524"/>
                  </a:moveTo>
                  <a:cubicBezTo>
                    <a:pt x="19" y="524"/>
                    <a:pt x="0" y="505"/>
                    <a:pt x="0" y="48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4" y="19"/>
                    <a:pt x="84" y="42"/>
                  </a:cubicBezTo>
                  <a:cubicBezTo>
                    <a:pt x="84" y="482"/>
                    <a:pt x="84" y="482"/>
                    <a:pt x="84" y="482"/>
                  </a:cubicBezTo>
                  <a:cubicBezTo>
                    <a:pt x="84" y="505"/>
                    <a:pt x="66" y="524"/>
                    <a:pt x="42" y="5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558822" y="1611875"/>
              <a:ext cx="63676" cy="96255"/>
            </a:xfrm>
            <a:custGeom>
              <a:avLst/>
              <a:gdLst>
                <a:gd name="T0" fmla="*/ 48 w 316"/>
                <a:gd name="T1" fmla="*/ 471 h 471"/>
                <a:gd name="T2" fmla="*/ 27 w 316"/>
                <a:gd name="T3" fmla="*/ 465 h 471"/>
                <a:gd name="T4" fmla="*/ 12 w 316"/>
                <a:gd name="T5" fmla="*/ 408 h 471"/>
                <a:gd name="T6" fmla="*/ 232 w 316"/>
                <a:gd name="T7" fmla="*/ 27 h 471"/>
                <a:gd name="T8" fmla="*/ 289 w 316"/>
                <a:gd name="T9" fmla="*/ 11 h 471"/>
                <a:gd name="T10" fmla="*/ 304 w 316"/>
                <a:gd name="T11" fmla="*/ 69 h 471"/>
                <a:gd name="T12" fmla="*/ 84 w 316"/>
                <a:gd name="T13" fmla="*/ 450 h 471"/>
                <a:gd name="T14" fmla="*/ 48 w 31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471">
                  <a:moveTo>
                    <a:pt x="48" y="471"/>
                  </a:moveTo>
                  <a:cubicBezTo>
                    <a:pt x="41" y="471"/>
                    <a:pt x="34" y="469"/>
                    <a:pt x="27" y="465"/>
                  </a:cubicBezTo>
                  <a:cubicBezTo>
                    <a:pt x="7" y="454"/>
                    <a:pt x="0" y="428"/>
                    <a:pt x="12" y="408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43" y="7"/>
                    <a:pt x="269" y="0"/>
                    <a:pt x="289" y="11"/>
                  </a:cubicBezTo>
                  <a:cubicBezTo>
                    <a:pt x="309" y="23"/>
                    <a:pt x="316" y="49"/>
                    <a:pt x="304" y="69"/>
                  </a:cubicBezTo>
                  <a:cubicBezTo>
                    <a:pt x="84" y="450"/>
                    <a:pt x="84" y="450"/>
                    <a:pt x="84" y="450"/>
                  </a:cubicBezTo>
                  <a:cubicBezTo>
                    <a:pt x="77" y="463"/>
                    <a:pt x="63" y="471"/>
                    <a:pt x="48" y="4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634345" y="1719976"/>
              <a:ext cx="96255" cy="62195"/>
            </a:xfrm>
            <a:custGeom>
              <a:avLst/>
              <a:gdLst>
                <a:gd name="T0" fmla="*/ 48 w 477"/>
                <a:gd name="T1" fmla="*/ 309 h 309"/>
                <a:gd name="T2" fmla="*/ 12 w 477"/>
                <a:gd name="T3" fmla="*/ 289 h 309"/>
                <a:gd name="T4" fmla="*/ 27 w 477"/>
                <a:gd name="T5" fmla="*/ 231 h 309"/>
                <a:gd name="T6" fmla="*/ 408 w 477"/>
                <a:gd name="T7" fmla="*/ 11 h 309"/>
                <a:gd name="T8" fmla="*/ 466 w 477"/>
                <a:gd name="T9" fmla="*/ 27 h 309"/>
                <a:gd name="T10" fmla="*/ 450 w 477"/>
                <a:gd name="T11" fmla="*/ 84 h 309"/>
                <a:gd name="T12" fmla="*/ 69 w 477"/>
                <a:gd name="T13" fmla="*/ 304 h 309"/>
                <a:gd name="T14" fmla="*/ 48 w 477"/>
                <a:gd name="T15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09">
                  <a:moveTo>
                    <a:pt x="48" y="309"/>
                  </a:moveTo>
                  <a:cubicBezTo>
                    <a:pt x="34" y="309"/>
                    <a:pt x="20" y="302"/>
                    <a:pt x="12" y="289"/>
                  </a:cubicBezTo>
                  <a:cubicBezTo>
                    <a:pt x="0" y="268"/>
                    <a:pt x="7" y="243"/>
                    <a:pt x="27" y="231"/>
                  </a:cubicBezTo>
                  <a:cubicBezTo>
                    <a:pt x="408" y="11"/>
                    <a:pt x="408" y="11"/>
                    <a:pt x="408" y="11"/>
                  </a:cubicBezTo>
                  <a:cubicBezTo>
                    <a:pt x="428" y="0"/>
                    <a:pt x="454" y="7"/>
                    <a:pt x="466" y="27"/>
                  </a:cubicBezTo>
                  <a:cubicBezTo>
                    <a:pt x="477" y="47"/>
                    <a:pt x="470" y="72"/>
                    <a:pt x="450" y="84"/>
                  </a:cubicBezTo>
                  <a:cubicBezTo>
                    <a:pt x="69" y="304"/>
                    <a:pt x="69" y="304"/>
                    <a:pt x="69" y="304"/>
                  </a:cubicBezTo>
                  <a:cubicBezTo>
                    <a:pt x="63" y="308"/>
                    <a:pt x="55" y="309"/>
                    <a:pt x="48" y="3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662480" y="1868059"/>
              <a:ext cx="109582" cy="17770"/>
            </a:xfrm>
            <a:custGeom>
              <a:avLst/>
              <a:gdLst>
                <a:gd name="T0" fmla="*/ 496 w 538"/>
                <a:gd name="T1" fmla="*/ 84 h 84"/>
                <a:gd name="T2" fmla="*/ 42 w 538"/>
                <a:gd name="T3" fmla="*/ 84 h 84"/>
                <a:gd name="T4" fmla="*/ 0 w 538"/>
                <a:gd name="T5" fmla="*/ 42 h 84"/>
                <a:gd name="T6" fmla="*/ 42 w 538"/>
                <a:gd name="T7" fmla="*/ 0 h 84"/>
                <a:gd name="T8" fmla="*/ 496 w 538"/>
                <a:gd name="T9" fmla="*/ 0 h 84"/>
                <a:gd name="T10" fmla="*/ 538 w 538"/>
                <a:gd name="T11" fmla="*/ 42 h 84"/>
                <a:gd name="T12" fmla="*/ 496 w 53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84">
                  <a:moveTo>
                    <a:pt x="496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496" y="0"/>
                    <a:pt x="496" y="0"/>
                    <a:pt x="496" y="0"/>
                  </a:cubicBezTo>
                  <a:cubicBezTo>
                    <a:pt x="519" y="0"/>
                    <a:pt x="538" y="19"/>
                    <a:pt x="538" y="42"/>
                  </a:cubicBezTo>
                  <a:cubicBezTo>
                    <a:pt x="538" y="65"/>
                    <a:pt x="519" y="84"/>
                    <a:pt x="4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634345" y="1968756"/>
              <a:ext cx="96255" cy="63676"/>
            </a:xfrm>
            <a:custGeom>
              <a:avLst/>
              <a:gdLst>
                <a:gd name="T0" fmla="*/ 430 w 477"/>
                <a:gd name="T1" fmla="*/ 310 h 310"/>
                <a:gd name="T2" fmla="*/ 409 w 477"/>
                <a:gd name="T3" fmla="*/ 304 h 310"/>
                <a:gd name="T4" fmla="*/ 27 w 477"/>
                <a:gd name="T5" fmla="*/ 84 h 310"/>
                <a:gd name="T6" fmla="*/ 12 w 477"/>
                <a:gd name="T7" fmla="*/ 27 h 310"/>
                <a:gd name="T8" fmla="*/ 69 w 477"/>
                <a:gd name="T9" fmla="*/ 12 h 310"/>
                <a:gd name="T10" fmla="*/ 451 w 477"/>
                <a:gd name="T11" fmla="*/ 231 h 310"/>
                <a:gd name="T12" fmla="*/ 466 w 477"/>
                <a:gd name="T13" fmla="*/ 289 h 310"/>
                <a:gd name="T14" fmla="*/ 430 w 477"/>
                <a:gd name="T15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10">
                  <a:moveTo>
                    <a:pt x="430" y="310"/>
                  </a:moveTo>
                  <a:cubicBezTo>
                    <a:pt x="422" y="310"/>
                    <a:pt x="415" y="308"/>
                    <a:pt x="409" y="30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7" y="73"/>
                    <a:pt x="0" y="47"/>
                    <a:pt x="12" y="27"/>
                  </a:cubicBezTo>
                  <a:cubicBezTo>
                    <a:pt x="24" y="7"/>
                    <a:pt x="49" y="0"/>
                    <a:pt x="69" y="12"/>
                  </a:cubicBezTo>
                  <a:cubicBezTo>
                    <a:pt x="451" y="231"/>
                    <a:pt x="451" y="231"/>
                    <a:pt x="451" y="231"/>
                  </a:cubicBezTo>
                  <a:cubicBezTo>
                    <a:pt x="471" y="243"/>
                    <a:pt x="477" y="269"/>
                    <a:pt x="466" y="289"/>
                  </a:cubicBezTo>
                  <a:cubicBezTo>
                    <a:pt x="458" y="302"/>
                    <a:pt x="444" y="310"/>
                    <a:pt x="430" y="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308562" y="1611875"/>
              <a:ext cx="63676" cy="96255"/>
            </a:xfrm>
            <a:custGeom>
              <a:avLst/>
              <a:gdLst>
                <a:gd name="T0" fmla="*/ 268 w 316"/>
                <a:gd name="T1" fmla="*/ 471 h 471"/>
                <a:gd name="T2" fmla="*/ 231 w 316"/>
                <a:gd name="T3" fmla="*/ 450 h 471"/>
                <a:gd name="T4" fmla="*/ 11 w 316"/>
                <a:gd name="T5" fmla="*/ 69 h 471"/>
                <a:gd name="T6" fmla="*/ 27 w 316"/>
                <a:gd name="T7" fmla="*/ 12 h 471"/>
                <a:gd name="T8" fmla="*/ 84 w 316"/>
                <a:gd name="T9" fmla="*/ 27 h 471"/>
                <a:gd name="T10" fmla="*/ 304 w 316"/>
                <a:gd name="T11" fmla="*/ 408 h 471"/>
                <a:gd name="T12" fmla="*/ 289 w 316"/>
                <a:gd name="T13" fmla="*/ 465 h 471"/>
                <a:gd name="T14" fmla="*/ 268 w 31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471">
                  <a:moveTo>
                    <a:pt x="268" y="471"/>
                  </a:moveTo>
                  <a:cubicBezTo>
                    <a:pt x="253" y="471"/>
                    <a:pt x="239" y="463"/>
                    <a:pt x="231" y="45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0" y="49"/>
                    <a:pt x="7" y="23"/>
                    <a:pt x="27" y="12"/>
                  </a:cubicBezTo>
                  <a:cubicBezTo>
                    <a:pt x="47" y="0"/>
                    <a:pt x="73" y="7"/>
                    <a:pt x="84" y="27"/>
                  </a:cubicBezTo>
                  <a:cubicBezTo>
                    <a:pt x="304" y="408"/>
                    <a:pt x="304" y="408"/>
                    <a:pt x="304" y="408"/>
                  </a:cubicBezTo>
                  <a:cubicBezTo>
                    <a:pt x="316" y="428"/>
                    <a:pt x="309" y="454"/>
                    <a:pt x="289" y="465"/>
                  </a:cubicBezTo>
                  <a:cubicBezTo>
                    <a:pt x="282" y="469"/>
                    <a:pt x="275" y="471"/>
                    <a:pt x="268" y="4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200461" y="1719976"/>
              <a:ext cx="97735" cy="62195"/>
            </a:xfrm>
            <a:custGeom>
              <a:avLst/>
              <a:gdLst>
                <a:gd name="T0" fmla="*/ 429 w 477"/>
                <a:gd name="T1" fmla="*/ 310 h 310"/>
                <a:gd name="T2" fmla="*/ 408 w 477"/>
                <a:gd name="T3" fmla="*/ 304 h 310"/>
                <a:gd name="T4" fmla="*/ 27 w 477"/>
                <a:gd name="T5" fmla="*/ 84 h 310"/>
                <a:gd name="T6" fmla="*/ 12 w 477"/>
                <a:gd name="T7" fmla="*/ 27 h 310"/>
                <a:gd name="T8" fmla="*/ 69 w 477"/>
                <a:gd name="T9" fmla="*/ 12 h 310"/>
                <a:gd name="T10" fmla="*/ 450 w 477"/>
                <a:gd name="T11" fmla="*/ 232 h 310"/>
                <a:gd name="T12" fmla="*/ 465 w 477"/>
                <a:gd name="T13" fmla="*/ 289 h 310"/>
                <a:gd name="T14" fmla="*/ 429 w 477"/>
                <a:gd name="T15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10">
                  <a:moveTo>
                    <a:pt x="429" y="310"/>
                  </a:moveTo>
                  <a:cubicBezTo>
                    <a:pt x="422" y="310"/>
                    <a:pt x="415" y="308"/>
                    <a:pt x="408" y="30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7" y="73"/>
                    <a:pt x="0" y="47"/>
                    <a:pt x="12" y="27"/>
                  </a:cubicBezTo>
                  <a:cubicBezTo>
                    <a:pt x="23" y="7"/>
                    <a:pt x="49" y="0"/>
                    <a:pt x="69" y="12"/>
                  </a:cubicBezTo>
                  <a:cubicBezTo>
                    <a:pt x="450" y="232"/>
                    <a:pt x="450" y="232"/>
                    <a:pt x="450" y="232"/>
                  </a:cubicBezTo>
                  <a:cubicBezTo>
                    <a:pt x="470" y="243"/>
                    <a:pt x="477" y="269"/>
                    <a:pt x="465" y="289"/>
                  </a:cubicBezTo>
                  <a:cubicBezTo>
                    <a:pt x="458" y="303"/>
                    <a:pt x="443" y="310"/>
                    <a:pt x="429" y="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161959" y="1868059"/>
              <a:ext cx="106620" cy="17770"/>
            </a:xfrm>
            <a:custGeom>
              <a:avLst/>
              <a:gdLst>
                <a:gd name="T0" fmla="*/ 481 w 524"/>
                <a:gd name="T1" fmla="*/ 84 h 84"/>
                <a:gd name="T2" fmla="*/ 42 w 524"/>
                <a:gd name="T3" fmla="*/ 84 h 84"/>
                <a:gd name="T4" fmla="*/ 0 w 524"/>
                <a:gd name="T5" fmla="*/ 42 h 84"/>
                <a:gd name="T6" fmla="*/ 42 w 524"/>
                <a:gd name="T7" fmla="*/ 0 h 84"/>
                <a:gd name="T8" fmla="*/ 481 w 524"/>
                <a:gd name="T9" fmla="*/ 0 h 84"/>
                <a:gd name="T10" fmla="*/ 524 w 524"/>
                <a:gd name="T11" fmla="*/ 42 h 84"/>
                <a:gd name="T12" fmla="*/ 481 w 524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84">
                  <a:moveTo>
                    <a:pt x="481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18" y="84"/>
                    <a:pt x="0" y="65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505" y="0"/>
                    <a:pt x="524" y="19"/>
                    <a:pt x="524" y="42"/>
                  </a:cubicBezTo>
                  <a:cubicBezTo>
                    <a:pt x="524" y="65"/>
                    <a:pt x="505" y="84"/>
                    <a:pt x="481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200461" y="1968756"/>
              <a:ext cx="97735" cy="63676"/>
            </a:xfrm>
            <a:custGeom>
              <a:avLst/>
              <a:gdLst>
                <a:gd name="T0" fmla="*/ 48 w 477"/>
                <a:gd name="T1" fmla="*/ 310 h 310"/>
                <a:gd name="T2" fmla="*/ 12 w 477"/>
                <a:gd name="T3" fmla="*/ 289 h 310"/>
                <a:gd name="T4" fmla="*/ 27 w 477"/>
                <a:gd name="T5" fmla="*/ 232 h 310"/>
                <a:gd name="T6" fmla="*/ 408 w 477"/>
                <a:gd name="T7" fmla="*/ 12 h 310"/>
                <a:gd name="T8" fmla="*/ 466 w 477"/>
                <a:gd name="T9" fmla="*/ 27 h 310"/>
                <a:gd name="T10" fmla="*/ 450 w 477"/>
                <a:gd name="T11" fmla="*/ 85 h 310"/>
                <a:gd name="T12" fmla="*/ 69 w 477"/>
                <a:gd name="T13" fmla="*/ 305 h 310"/>
                <a:gd name="T14" fmla="*/ 48 w 477"/>
                <a:gd name="T15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310">
                  <a:moveTo>
                    <a:pt x="48" y="310"/>
                  </a:moveTo>
                  <a:cubicBezTo>
                    <a:pt x="34" y="310"/>
                    <a:pt x="20" y="303"/>
                    <a:pt x="12" y="289"/>
                  </a:cubicBezTo>
                  <a:cubicBezTo>
                    <a:pt x="0" y="269"/>
                    <a:pt x="7" y="244"/>
                    <a:pt x="27" y="232"/>
                  </a:cubicBezTo>
                  <a:cubicBezTo>
                    <a:pt x="408" y="12"/>
                    <a:pt x="408" y="12"/>
                    <a:pt x="408" y="12"/>
                  </a:cubicBezTo>
                  <a:cubicBezTo>
                    <a:pt x="428" y="0"/>
                    <a:pt x="454" y="7"/>
                    <a:pt x="466" y="27"/>
                  </a:cubicBezTo>
                  <a:cubicBezTo>
                    <a:pt x="477" y="48"/>
                    <a:pt x="470" y="73"/>
                    <a:pt x="450" y="85"/>
                  </a:cubicBezTo>
                  <a:cubicBezTo>
                    <a:pt x="69" y="305"/>
                    <a:pt x="69" y="305"/>
                    <a:pt x="69" y="305"/>
                  </a:cubicBezTo>
                  <a:cubicBezTo>
                    <a:pt x="63" y="308"/>
                    <a:pt x="55" y="310"/>
                    <a:pt x="48" y="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4302639" y="1706648"/>
              <a:ext cx="327264" cy="389459"/>
            </a:xfrm>
            <a:custGeom>
              <a:avLst/>
              <a:gdLst>
                <a:gd name="T0" fmla="*/ 1173 w 1602"/>
                <a:gd name="T1" fmla="*/ 1910 h 1910"/>
                <a:gd name="T2" fmla="*/ 1172 w 1602"/>
                <a:gd name="T3" fmla="*/ 1910 h 1910"/>
                <a:gd name="T4" fmla="*/ 427 w 1602"/>
                <a:gd name="T5" fmla="*/ 1910 h 1910"/>
                <a:gd name="T6" fmla="*/ 357 w 1602"/>
                <a:gd name="T7" fmla="*/ 1840 h 1910"/>
                <a:gd name="T8" fmla="*/ 358 w 1602"/>
                <a:gd name="T9" fmla="*/ 1831 h 1910"/>
                <a:gd name="T10" fmla="*/ 307 w 1602"/>
                <a:gd name="T11" fmla="*/ 1560 h 1910"/>
                <a:gd name="T12" fmla="*/ 0 w 1602"/>
                <a:gd name="T13" fmla="*/ 801 h 1910"/>
                <a:gd name="T14" fmla="*/ 801 w 1602"/>
                <a:gd name="T15" fmla="*/ 0 h 1910"/>
                <a:gd name="T16" fmla="*/ 1602 w 1602"/>
                <a:gd name="T17" fmla="*/ 801 h 1910"/>
                <a:gd name="T18" fmla="*/ 1294 w 1602"/>
                <a:gd name="T19" fmla="*/ 1561 h 1910"/>
                <a:gd name="T20" fmla="*/ 1242 w 1602"/>
                <a:gd name="T21" fmla="*/ 1828 h 1910"/>
                <a:gd name="T22" fmla="*/ 1243 w 1602"/>
                <a:gd name="T23" fmla="*/ 1840 h 1910"/>
                <a:gd name="T24" fmla="*/ 1173 w 1602"/>
                <a:gd name="T25" fmla="*/ 1910 h 1910"/>
                <a:gd name="T26" fmla="*/ 427 w 1602"/>
                <a:gd name="T27" fmla="*/ 1770 h 1910"/>
                <a:gd name="T28" fmla="*/ 358 w 1602"/>
                <a:gd name="T29" fmla="*/ 1830 h 1910"/>
                <a:gd name="T30" fmla="*/ 427 w 1602"/>
                <a:gd name="T31" fmla="*/ 1770 h 1910"/>
                <a:gd name="T32" fmla="*/ 1184 w 1602"/>
                <a:gd name="T33" fmla="*/ 1771 h 1910"/>
                <a:gd name="T34" fmla="*/ 1211 w 1602"/>
                <a:gd name="T35" fmla="*/ 1782 h 1910"/>
                <a:gd name="T36" fmla="*/ 1184 w 1602"/>
                <a:gd name="T37" fmla="*/ 1771 h 1910"/>
                <a:gd name="T38" fmla="*/ 498 w 1602"/>
                <a:gd name="T39" fmla="*/ 1770 h 1910"/>
                <a:gd name="T40" fmla="*/ 1102 w 1602"/>
                <a:gd name="T41" fmla="*/ 1770 h 1910"/>
                <a:gd name="T42" fmla="*/ 1106 w 1602"/>
                <a:gd name="T43" fmla="*/ 1711 h 1910"/>
                <a:gd name="T44" fmla="*/ 1183 w 1602"/>
                <a:gd name="T45" fmla="*/ 1476 h 1910"/>
                <a:gd name="T46" fmla="*/ 1462 w 1602"/>
                <a:gd name="T47" fmla="*/ 801 h 1910"/>
                <a:gd name="T48" fmla="*/ 801 w 1602"/>
                <a:gd name="T49" fmla="*/ 140 h 1910"/>
                <a:gd name="T50" fmla="*/ 139 w 1602"/>
                <a:gd name="T51" fmla="*/ 801 h 1910"/>
                <a:gd name="T52" fmla="*/ 418 w 1602"/>
                <a:gd name="T53" fmla="*/ 1475 h 1910"/>
                <a:gd name="T54" fmla="*/ 495 w 1602"/>
                <a:gd name="T55" fmla="*/ 1712 h 1910"/>
                <a:gd name="T56" fmla="*/ 498 w 1602"/>
                <a:gd name="T57" fmla="*/ 1770 h 1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2" h="1910">
                  <a:moveTo>
                    <a:pt x="1173" y="1910"/>
                  </a:moveTo>
                  <a:cubicBezTo>
                    <a:pt x="1173" y="1910"/>
                    <a:pt x="1172" y="1910"/>
                    <a:pt x="1172" y="1910"/>
                  </a:cubicBezTo>
                  <a:cubicBezTo>
                    <a:pt x="427" y="1910"/>
                    <a:pt x="427" y="1910"/>
                    <a:pt x="427" y="1910"/>
                  </a:cubicBezTo>
                  <a:cubicBezTo>
                    <a:pt x="389" y="1910"/>
                    <a:pt x="357" y="1879"/>
                    <a:pt x="357" y="1840"/>
                  </a:cubicBezTo>
                  <a:cubicBezTo>
                    <a:pt x="357" y="1837"/>
                    <a:pt x="358" y="1834"/>
                    <a:pt x="358" y="1831"/>
                  </a:cubicBezTo>
                  <a:cubicBezTo>
                    <a:pt x="362" y="1781"/>
                    <a:pt x="358" y="1628"/>
                    <a:pt x="307" y="1560"/>
                  </a:cubicBezTo>
                  <a:cubicBezTo>
                    <a:pt x="8" y="1175"/>
                    <a:pt x="0" y="805"/>
                    <a:pt x="0" y="801"/>
                  </a:cubicBezTo>
                  <a:cubicBezTo>
                    <a:pt x="0" y="359"/>
                    <a:pt x="359" y="0"/>
                    <a:pt x="801" y="0"/>
                  </a:cubicBezTo>
                  <a:cubicBezTo>
                    <a:pt x="1243" y="0"/>
                    <a:pt x="1602" y="359"/>
                    <a:pt x="1602" y="801"/>
                  </a:cubicBezTo>
                  <a:cubicBezTo>
                    <a:pt x="1602" y="805"/>
                    <a:pt x="1594" y="1175"/>
                    <a:pt x="1294" y="1561"/>
                  </a:cubicBezTo>
                  <a:cubicBezTo>
                    <a:pt x="1241" y="1631"/>
                    <a:pt x="1239" y="1784"/>
                    <a:pt x="1242" y="1828"/>
                  </a:cubicBezTo>
                  <a:cubicBezTo>
                    <a:pt x="1242" y="1832"/>
                    <a:pt x="1243" y="1836"/>
                    <a:pt x="1243" y="1840"/>
                  </a:cubicBezTo>
                  <a:cubicBezTo>
                    <a:pt x="1243" y="1879"/>
                    <a:pt x="1211" y="1910"/>
                    <a:pt x="1173" y="1910"/>
                  </a:cubicBezTo>
                  <a:close/>
                  <a:moveTo>
                    <a:pt x="427" y="1770"/>
                  </a:moveTo>
                  <a:cubicBezTo>
                    <a:pt x="388" y="1770"/>
                    <a:pt x="362" y="1800"/>
                    <a:pt x="358" y="1830"/>
                  </a:cubicBezTo>
                  <a:cubicBezTo>
                    <a:pt x="363" y="1796"/>
                    <a:pt x="392" y="1770"/>
                    <a:pt x="427" y="1770"/>
                  </a:cubicBezTo>
                  <a:close/>
                  <a:moveTo>
                    <a:pt x="1184" y="1771"/>
                  </a:moveTo>
                  <a:cubicBezTo>
                    <a:pt x="1194" y="1773"/>
                    <a:pt x="1203" y="1777"/>
                    <a:pt x="1211" y="1782"/>
                  </a:cubicBezTo>
                  <a:cubicBezTo>
                    <a:pt x="1203" y="1777"/>
                    <a:pt x="1194" y="1773"/>
                    <a:pt x="1184" y="1771"/>
                  </a:cubicBezTo>
                  <a:close/>
                  <a:moveTo>
                    <a:pt x="498" y="1770"/>
                  </a:moveTo>
                  <a:cubicBezTo>
                    <a:pt x="1102" y="1770"/>
                    <a:pt x="1102" y="1770"/>
                    <a:pt x="1102" y="1770"/>
                  </a:cubicBezTo>
                  <a:cubicBezTo>
                    <a:pt x="1103" y="1739"/>
                    <a:pt x="1106" y="1712"/>
                    <a:pt x="1106" y="1711"/>
                  </a:cubicBezTo>
                  <a:cubicBezTo>
                    <a:pt x="1116" y="1610"/>
                    <a:pt x="1142" y="1530"/>
                    <a:pt x="1183" y="1476"/>
                  </a:cubicBezTo>
                  <a:cubicBezTo>
                    <a:pt x="1452" y="1130"/>
                    <a:pt x="1462" y="804"/>
                    <a:pt x="1462" y="801"/>
                  </a:cubicBezTo>
                  <a:cubicBezTo>
                    <a:pt x="1462" y="436"/>
                    <a:pt x="1166" y="140"/>
                    <a:pt x="801" y="140"/>
                  </a:cubicBezTo>
                  <a:cubicBezTo>
                    <a:pt x="436" y="140"/>
                    <a:pt x="139" y="436"/>
                    <a:pt x="139" y="801"/>
                  </a:cubicBezTo>
                  <a:cubicBezTo>
                    <a:pt x="139" y="804"/>
                    <a:pt x="149" y="1129"/>
                    <a:pt x="418" y="1475"/>
                  </a:cubicBezTo>
                  <a:cubicBezTo>
                    <a:pt x="459" y="1531"/>
                    <a:pt x="485" y="1610"/>
                    <a:pt x="495" y="1712"/>
                  </a:cubicBezTo>
                  <a:cubicBezTo>
                    <a:pt x="495" y="1712"/>
                    <a:pt x="497" y="1739"/>
                    <a:pt x="498" y="17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81122" y="2100467"/>
              <a:ext cx="170296" cy="28137"/>
            </a:xfrm>
            <a:custGeom>
              <a:avLst/>
              <a:gdLst>
                <a:gd name="T0" fmla="*/ 766 w 836"/>
                <a:gd name="T1" fmla="*/ 140 h 140"/>
                <a:gd name="T2" fmla="*/ 70 w 836"/>
                <a:gd name="T3" fmla="*/ 140 h 140"/>
                <a:gd name="T4" fmla="*/ 0 w 836"/>
                <a:gd name="T5" fmla="*/ 70 h 140"/>
                <a:gd name="T6" fmla="*/ 70 w 836"/>
                <a:gd name="T7" fmla="*/ 0 h 140"/>
                <a:gd name="T8" fmla="*/ 766 w 836"/>
                <a:gd name="T9" fmla="*/ 0 h 140"/>
                <a:gd name="T10" fmla="*/ 836 w 836"/>
                <a:gd name="T11" fmla="*/ 70 h 140"/>
                <a:gd name="T12" fmla="*/ 766 w 83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6" h="140">
                  <a:moveTo>
                    <a:pt x="766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1" y="140"/>
                    <a:pt x="0" y="108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766" y="0"/>
                    <a:pt x="766" y="0"/>
                    <a:pt x="766" y="0"/>
                  </a:cubicBezTo>
                  <a:cubicBezTo>
                    <a:pt x="804" y="0"/>
                    <a:pt x="836" y="31"/>
                    <a:pt x="836" y="70"/>
                  </a:cubicBezTo>
                  <a:cubicBezTo>
                    <a:pt x="836" y="108"/>
                    <a:pt x="804" y="140"/>
                    <a:pt x="766" y="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391489" y="2136666"/>
              <a:ext cx="149565" cy="28137"/>
            </a:xfrm>
            <a:custGeom>
              <a:avLst/>
              <a:gdLst>
                <a:gd name="T0" fmla="*/ 663 w 733"/>
                <a:gd name="T1" fmla="*/ 140 h 140"/>
                <a:gd name="T2" fmla="*/ 70 w 733"/>
                <a:gd name="T3" fmla="*/ 140 h 140"/>
                <a:gd name="T4" fmla="*/ 0 w 733"/>
                <a:gd name="T5" fmla="*/ 70 h 140"/>
                <a:gd name="T6" fmla="*/ 70 w 733"/>
                <a:gd name="T7" fmla="*/ 0 h 140"/>
                <a:gd name="T8" fmla="*/ 663 w 733"/>
                <a:gd name="T9" fmla="*/ 0 h 140"/>
                <a:gd name="T10" fmla="*/ 733 w 733"/>
                <a:gd name="T11" fmla="*/ 70 h 140"/>
                <a:gd name="T12" fmla="*/ 663 w 733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3" h="140">
                  <a:moveTo>
                    <a:pt x="663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663" y="0"/>
                    <a:pt x="663" y="0"/>
                    <a:pt x="663" y="0"/>
                  </a:cubicBezTo>
                  <a:cubicBezTo>
                    <a:pt x="702" y="0"/>
                    <a:pt x="733" y="32"/>
                    <a:pt x="733" y="70"/>
                  </a:cubicBezTo>
                  <a:cubicBezTo>
                    <a:pt x="733" y="109"/>
                    <a:pt x="702" y="140"/>
                    <a:pt x="663" y="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409258" y="2170065"/>
              <a:ext cx="114024" cy="28137"/>
            </a:xfrm>
            <a:custGeom>
              <a:avLst/>
              <a:gdLst>
                <a:gd name="T0" fmla="*/ 489 w 559"/>
                <a:gd name="T1" fmla="*/ 140 h 140"/>
                <a:gd name="T2" fmla="*/ 70 w 559"/>
                <a:gd name="T3" fmla="*/ 140 h 140"/>
                <a:gd name="T4" fmla="*/ 0 w 559"/>
                <a:gd name="T5" fmla="*/ 70 h 140"/>
                <a:gd name="T6" fmla="*/ 70 w 559"/>
                <a:gd name="T7" fmla="*/ 0 h 140"/>
                <a:gd name="T8" fmla="*/ 489 w 559"/>
                <a:gd name="T9" fmla="*/ 0 h 140"/>
                <a:gd name="T10" fmla="*/ 559 w 559"/>
                <a:gd name="T11" fmla="*/ 70 h 140"/>
                <a:gd name="T12" fmla="*/ 489 w 559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9" h="140">
                  <a:moveTo>
                    <a:pt x="489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2" y="140"/>
                    <a:pt x="0" y="108"/>
                    <a:pt x="0" y="70"/>
                  </a:cubicBezTo>
                  <a:cubicBezTo>
                    <a:pt x="0" y="31"/>
                    <a:pt x="32" y="0"/>
                    <a:pt x="7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528" y="0"/>
                    <a:pt x="559" y="31"/>
                    <a:pt x="559" y="70"/>
                  </a:cubicBezTo>
                  <a:cubicBezTo>
                    <a:pt x="559" y="108"/>
                    <a:pt x="528" y="140"/>
                    <a:pt x="489" y="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44" name="Oval 43"/>
          <p:cNvSpPr/>
          <p:nvPr/>
        </p:nvSpPr>
        <p:spPr>
          <a:xfrm>
            <a:off x="7427824" y="2629803"/>
            <a:ext cx="477053" cy="477053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427824" y="3820051"/>
            <a:ext cx="477053" cy="477053"/>
            <a:chOff x="5570868" y="2573018"/>
            <a:chExt cx="357790" cy="357790"/>
          </a:xfrm>
        </p:grpSpPr>
        <p:sp>
          <p:nvSpPr>
            <p:cNvPr id="49" name="Oval 48"/>
            <p:cNvSpPr/>
            <p:nvPr/>
          </p:nvSpPr>
          <p:spPr>
            <a:xfrm>
              <a:off x="5570868" y="2573018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606168" y="2653773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b="1" cap="all" spc="2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764662" y="2840830"/>
            <a:ext cx="6513691" cy="551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700"/>
              </a:lnSpc>
              <a:spcAft>
                <a:spcPts val="600"/>
              </a:spcAft>
            </a:pP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extroverted tendency</a:t>
            </a:r>
          </a:p>
          <a:p>
            <a:pPr algn="ctr">
              <a:lnSpc>
                <a:spcPts val="1700"/>
              </a:lnSpc>
              <a:spcAft>
                <a:spcPts val="600"/>
              </a:spcAft>
            </a:pP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understanding</a:t>
            </a:r>
            <a:endParaRPr lang="en-US" sz="2600" b="1" cap="all" spc="20" dirty="0">
              <a:solidFill>
                <a:schemeClr val="accent3">
                  <a:lumMod val="50000"/>
                </a:schemeClr>
              </a:solidFill>
              <a:latin typeface="+mn-ea"/>
              <a:sym typeface="思源黑体 CN Medium" panose="020B0600000000000000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278975" y="2629803"/>
            <a:ext cx="477053" cy="477053"/>
            <a:chOff x="3209231" y="1680332"/>
            <a:chExt cx="357790" cy="357790"/>
          </a:xfrm>
        </p:grpSpPr>
        <p:sp>
          <p:nvSpPr>
            <p:cNvPr id="70" name="Oval 69"/>
            <p:cNvSpPr/>
            <p:nvPr/>
          </p:nvSpPr>
          <p:spPr>
            <a:xfrm>
              <a:off x="3209231" y="1680332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244531" y="1761087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b="1" cap="all" spc="2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78975" y="3820051"/>
            <a:ext cx="477053" cy="477053"/>
            <a:chOff x="3209231" y="2573018"/>
            <a:chExt cx="357790" cy="357790"/>
          </a:xfrm>
        </p:grpSpPr>
        <p:sp>
          <p:nvSpPr>
            <p:cNvPr id="72" name="Oval 71"/>
            <p:cNvSpPr/>
            <p:nvPr/>
          </p:nvSpPr>
          <p:spPr>
            <a:xfrm>
              <a:off x="3209231" y="2573018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244531" y="2653773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b="1" cap="all" spc="2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E528438-3D43-4285-BEDD-46AFF72EDFC6}"/>
              </a:ext>
            </a:extLst>
          </p:cNvPr>
          <p:cNvGrpSpPr/>
          <p:nvPr/>
        </p:nvGrpSpPr>
        <p:grpSpPr>
          <a:xfrm>
            <a:off x="0" y="-1"/>
            <a:ext cx="12191999" cy="6858001"/>
            <a:chOff x="0" y="-1"/>
            <a:chExt cx="12191999" cy="6858001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98ADBA62-7AE5-4CA7-9DFC-4E20DAE14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0" b="60350"/>
            <a:stretch/>
          </p:blipFill>
          <p:spPr>
            <a:xfrm>
              <a:off x="10810844" y="5395697"/>
              <a:ext cx="1381155" cy="1462303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72DDC6B0-0474-4D41-AF86-0781C9C96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412" r="-1087" b="69994"/>
            <a:stretch/>
          </p:blipFill>
          <p:spPr>
            <a:xfrm flipH="1" flipV="1">
              <a:off x="0" y="-1"/>
              <a:ext cx="2485126" cy="1121869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FF4434-C662-457C-92C0-42A4E980F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16833" r="45730" b="61637"/>
            <a:stretch/>
          </p:blipFill>
          <p:spPr>
            <a:xfrm flipH="1" flipV="1">
              <a:off x="11406364" y="4601631"/>
              <a:ext cx="636952" cy="794066"/>
            </a:xfrm>
            <a:prstGeom prst="rect">
              <a:avLst/>
            </a:prstGeom>
          </p:spPr>
        </p:pic>
      </p:grpSp>
      <p:grpSp>
        <p:nvGrpSpPr>
          <p:cNvPr id="77" name="组合 76"/>
          <p:cNvGrpSpPr/>
          <p:nvPr/>
        </p:nvGrpSpPr>
        <p:grpSpPr>
          <a:xfrm>
            <a:off x="4543790" y="259250"/>
            <a:ext cx="3104420" cy="4031064"/>
            <a:chOff x="2696729" y="-2308436"/>
            <a:chExt cx="3104420" cy="4031064"/>
          </a:xfrm>
        </p:grpSpPr>
        <p:sp>
          <p:nvSpPr>
            <p:cNvPr id="78" name="矩形 77"/>
            <p:cNvSpPr/>
            <p:nvPr/>
          </p:nvSpPr>
          <p:spPr>
            <a:xfrm>
              <a:off x="2696729" y="0"/>
              <a:ext cx="3104420" cy="172262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文本框 78"/>
            <p:cNvSpPr txBox="1"/>
            <p:nvPr/>
          </p:nvSpPr>
          <p:spPr>
            <a:xfrm>
              <a:off x="2696729" y="-2308436"/>
              <a:ext cx="3104420" cy="17226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808" tIns="241808" rIns="241808" bIns="241808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b="1" kern="1200" dirty="0">
                  <a:solidFill>
                    <a:srgbClr val="E6715B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Conclusion</a:t>
              </a:r>
              <a:endParaRPr lang="en-US" sz="3600" b="1" kern="12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1560601" y="1055741"/>
            <a:ext cx="2360790" cy="13099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b="1" kern="12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West</a:t>
            </a:r>
            <a:endParaRPr lang="en-US" sz="3200" b="1" kern="120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159949" y="1055741"/>
            <a:ext cx="2360090" cy="13096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b="1" kern="12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East</a:t>
            </a:r>
            <a:endParaRPr lang="en-US" sz="3200" b="1" kern="120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" name="任意多边形 8">
            <a:extLst>
              <a:ext uri="{FF2B5EF4-FFF2-40B4-BE49-F238E27FC236}">
                <a16:creationId xmlns:a16="http://schemas.microsoft.com/office/drawing/2014/main" id="{31B5F565-EC80-4311-BA34-FDA0F00A38E8}"/>
              </a:ext>
            </a:extLst>
          </p:cNvPr>
          <p:cNvSpPr/>
          <p:nvPr/>
        </p:nvSpPr>
        <p:spPr>
          <a:xfrm>
            <a:off x="385534" y="385500"/>
            <a:ext cx="5002253" cy="427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0DB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A study of robots’ social acceptance</a:t>
            </a:r>
            <a:endParaRPr lang="zh-CN" altLang="en-US" sz="20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7" name="TextBox 64">
            <a:extLst>
              <a:ext uri="{FF2B5EF4-FFF2-40B4-BE49-F238E27FC236}">
                <a16:creationId xmlns:a16="http://schemas.microsoft.com/office/drawing/2014/main" id="{21907328-6AB7-4B58-A97A-A01D4526805C}"/>
              </a:ext>
            </a:extLst>
          </p:cNvPr>
          <p:cNvSpPr txBox="1"/>
          <p:nvPr/>
        </p:nvSpPr>
        <p:spPr>
          <a:xfrm>
            <a:off x="-767816" y="2834631"/>
            <a:ext cx="6513691" cy="551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700"/>
              </a:lnSpc>
              <a:spcAft>
                <a:spcPts val="600"/>
              </a:spcAft>
            </a:pP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extroverted tendency</a:t>
            </a:r>
          </a:p>
          <a:p>
            <a:pPr algn="ctr">
              <a:lnSpc>
                <a:spcPts val="1700"/>
              </a:lnSpc>
              <a:spcAft>
                <a:spcPts val="600"/>
              </a:spcAft>
            </a:pP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understanding</a:t>
            </a:r>
            <a:endParaRPr lang="en-US" sz="2600" b="1" cap="all" spc="20" dirty="0">
              <a:solidFill>
                <a:schemeClr val="accent3">
                  <a:lumMod val="50000"/>
                </a:schemeClr>
              </a:solidFill>
              <a:latin typeface="+mn-ea"/>
              <a:sym typeface="思源黑体 CN Medium" panose="020B0600000000000000" pitchFamily="34" charset="-122"/>
            </a:endParaRPr>
          </a:p>
        </p:txBody>
      </p:sp>
      <p:sp>
        <p:nvSpPr>
          <p:cNvPr id="48" name="TextBox 64">
            <a:extLst>
              <a:ext uri="{FF2B5EF4-FFF2-40B4-BE49-F238E27FC236}">
                <a16:creationId xmlns:a16="http://schemas.microsoft.com/office/drawing/2014/main" id="{F7D1CD59-B3E8-4552-9568-5C886DE3E3BC}"/>
              </a:ext>
            </a:extLst>
          </p:cNvPr>
          <p:cNvSpPr txBox="1"/>
          <p:nvPr/>
        </p:nvSpPr>
        <p:spPr>
          <a:xfrm>
            <a:off x="-885720" y="4053770"/>
            <a:ext cx="6513691" cy="534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7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+mn-ea"/>
                <a:sym typeface="思源黑体 CN Medium" panose="020B0600000000000000" pitchFamily="34" charset="-122"/>
              </a:rPr>
              <a:t>Humanity choose to </a:t>
            </a:r>
          </a:p>
          <a:p>
            <a:pPr algn="ctr">
              <a:lnSpc>
                <a:spcPts val="17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+mn-ea"/>
                <a:sym typeface="思源黑体 CN Medium" panose="020B0600000000000000" pitchFamily="34" charset="-122"/>
              </a:rPr>
              <a:t>stay its independency</a:t>
            </a:r>
            <a:endParaRPr lang="en-US" sz="2600" b="1" cap="all" spc="20" dirty="0">
              <a:solidFill>
                <a:schemeClr val="accent3">
                  <a:lumMod val="50000"/>
                </a:schemeClr>
              </a:solidFill>
              <a:latin typeface="+mn-ea"/>
              <a:sym typeface="思源黑体 CN Medium" panose="020B0600000000000000" pitchFamily="34" charset="-122"/>
            </a:endParaRPr>
          </a:p>
        </p:txBody>
      </p:sp>
      <p:sp>
        <p:nvSpPr>
          <p:cNvPr id="51" name="TextBox 64">
            <a:extLst>
              <a:ext uri="{FF2B5EF4-FFF2-40B4-BE49-F238E27FC236}">
                <a16:creationId xmlns:a16="http://schemas.microsoft.com/office/drawing/2014/main" id="{0898A0E2-032A-4A7E-BA36-70238A3FDAD6}"/>
              </a:ext>
            </a:extLst>
          </p:cNvPr>
          <p:cNvSpPr txBox="1"/>
          <p:nvPr/>
        </p:nvSpPr>
        <p:spPr>
          <a:xfrm>
            <a:off x="6810788" y="4058577"/>
            <a:ext cx="6513691" cy="242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7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accent3">
                    <a:lumMod val="50000"/>
                  </a:schemeClr>
                </a:solidFill>
                <a:latin typeface="+mn-ea"/>
                <a:sym typeface="思源黑体 CN Medium" panose="020B0600000000000000" pitchFamily="34" charset="-122"/>
              </a:rPr>
              <a:t>The unity of man and nature</a:t>
            </a:r>
            <a:endParaRPr lang="en-US" sz="2600" b="1" cap="all" spc="20" dirty="0">
              <a:solidFill>
                <a:schemeClr val="accent3">
                  <a:lumMod val="50000"/>
                </a:schemeClr>
              </a:solidFill>
              <a:latin typeface="+mn-ea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5" grpId="0"/>
      <p:bldP spid="80" grpId="0"/>
      <p:bldP spid="81" grpId="0"/>
      <p:bldP spid="47" grpId="0"/>
      <p:bldP spid="48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1570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570" y="0"/>
              <a:ext cx="457157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08" b="23523"/>
            <a:stretch>
              <a:fillRect/>
            </a:stretch>
          </p:blipFill>
          <p:spPr>
            <a:xfrm>
              <a:off x="9143140" y="1613210"/>
              <a:ext cx="3048860" cy="524479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42" r="37130"/>
            <a:stretch>
              <a:fillRect/>
            </a:stretch>
          </p:blipFill>
          <p:spPr>
            <a:xfrm>
              <a:off x="9317842" y="0"/>
              <a:ext cx="2874158" cy="1821366"/>
            </a:xfrm>
            <a:prstGeom prst="rect">
              <a:avLst/>
            </a:prstGeom>
          </p:spPr>
        </p:pic>
      </p:grpSp>
      <p:sp>
        <p:nvSpPr>
          <p:cNvPr id="8" name="任意多边形: 形状 7"/>
          <p:cNvSpPr/>
          <p:nvPr/>
        </p:nvSpPr>
        <p:spPr>
          <a:xfrm rot="5400000">
            <a:off x="4037245" y="87289"/>
            <a:ext cx="4117510" cy="7414678"/>
          </a:xfrm>
          <a:custGeom>
            <a:avLst/>
            <a:gdLst>
              <a:gd name="connsiteX0" fmla="*/ 0 w 5792403"/>
              <a:gd name="connsiteY0" fmla="*/ 10180223 h 10430771"/>
              <a:gd name="connsiteX1" fmla="*/ 0 w 5792403"/>
              <a:gd name="connsiteY1" fmla="*/ 916714 h 10430771"/>
              <a:gd name="connsiteX2" fmla="*/ 916714 w 5792403"/>
              <a:gd name="connsiteY2" fmla="*/ 0 h 10430771"/>
              <a:gd name="connsiteX3" fmla="*/ 4717692 w 5792403"/>
              <a:gd name="connsiteY3" fmla="*/ 0 h 10430771"/>
              <a:gd name="connsiteX4" fmla="*/ 4968240 w 5792403"/>
              <a:gd name="connsiteY4" fmla="*/ 250548 h 10430771"/>
              <a:gd name="connsiteX5" fmla="*/ 4968240 w 5792403"/>
              <a:gd name="connsiteY5" fmla="*/ 8536806 h 10430771"/>
              <a:gd name="connsiteX6" fmla="*/ 5792403 w 5792403"/>
              <a:gd name="connsiteY6" fmla="*/ 9360969 h 10430771"/>
              <a:gd name="connsiteX7" fmla="*/ 4968240 w 5792403"/>
              <a:gd name="connsiteY7" fmla="*/ 9360969 h 10430771"/>
              <a:gd name="connsiteX8" fmla="*/ 4968240 w 5792403"/>
              <a:gd name="connsiteY8" fmla="*/ 10180223 h 10430771"/>
              <a:gd name="connsiteX9" fmla="*/ 4717692 w 5792403"/>
              <a:gd name="connsiteY9" fmla="*/ 10430771 h 10430771"/>
              <a:gd name="connsiteX10" fmla="*/ 250548 w 5792403"/>
              <a:gd name="connsiteY10" fmla="*/ 10430771 h 10430771"/>
              <a:gd name="connsiteX11" fmla="*/ 0 w 5792403"/>
              <a:gd name="connsiteY11" fmla="*/ 10180223 h 1043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2403" h="10430771">
                <a:moveTo>
                  <a:pt x="0" y="10180223"/>
                </a:moveTo>
                <a:lnTo>
                  <a:pt x="0" y="916714"/>
                </a:lnTo>
                <a:lnTo>
                  <a:pt x="916714" y="0"/>
                </a:lnTo>
                <a:lnTo>
                  <a:pt x="4717692" y="0"/>
                </a:lnTo>
                <a:cubicBezTo>
                  <a:pt x="4856066" y="0"/>
                  <a:pt x="4968240" y="112174"/>
                  <a:pt x="4968240" y="250548"/>
                </a:cubicBezTo>
                <a:lnTo>
                  <a:pt x="4968240" y="8536806"/>
                </a:lnTo>
                <a:lnTo>
                  <a:pt x="5792403" y="9360969"/>
                </a:lnTo>
                <a:lnTo>
                  <a:pt x="4968240" y="9360969"/>
                </a:lnTo>
                <a:lnTo>
                  <a:pt x="4968240" y="10180223"/>
                </a:lnTo>
                <a:cubicBezTo>
                  <a:pt x="4968240" y="10318597"/>
                  <a:pt x="4856066" y="10430771"/>
                  <a:pt x="4717692" y="10430771"/>
                </a:cubicBezTo>
                <a:lnTo>
                  <a:pt x="250548" y="10430771"/>
                </a:lnTo>
                <a:cubicBezTo>
                  <a:pt x="112174" y="10430771"/>
                  <a:pt x="0" y="10318597"/>
                  <a:pt x="0" y="10180223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accent3"/>
            </a:solidFill>
          </a:ln>
          <a:effectLst>
            <a:outerShdw blurRad="127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108548" y="3510682"/>
            <a:ext cx="7974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algn="ctr"/>
            <a:r>
              <a:rPr lang="en-US" altLang="zh-CN" sz="30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Conclusion</a:t>
            </a:r>
            <a:endParaRPr lang="zh-CN" altLang="en-US" sz="300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54407" y="2506065"/>
            <a:ext cx="2984056" cy="83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E6715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字魂59号-创粗黑" panose="00000500000000000000" pitchFamily="2" charset="-122"/>
              </a:rPr>
              <a:t>PART 4</a:t>
            </a:r>
            <a:endParaRPr lang="zh-CN" altLang="en-US" sz="4400" b="1" dirty="0">
              <a:solidFill>
                <a:srgbClr val="E6715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38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21990" y="2221735"/>
            <a:ext cx="477053" cy="477053"/>
            <a:chOff x="3209231" y="1680332"/>
            <a:chExt cx="357790" cy="357790"/>
          </a:xfrm>
        </p:grpSpPr>
        <p:sp>
          <p:nvSpPr>
            <p:cNvPr id="70" name="Oval 69"/>
            <p:cNvSpPr/>
            <p:nvPr/>
          </p:nvSpPr>
          <p:spPr>
            <a:xfrm>
              <a:off x="3209231" y="1680332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244531" y="1761087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b="1" cap="all" spc="2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7733" y="4663122"/>
            <a:ext cx="477053" cy="477053"/>
            <a:chOff x="3209231" y="2573018"/>
            <a:chExt cx="357790" cy="357790"/>
          </a:xfrm>
        </p:grpSpPr>
        <p:sp>
          <p:nvSpPr>
            <p:cNvPr id="72" name="Oval 71"/>
            <p:cNvSpPr/>
            <p:nvPr/>
          </p:nvSpPr>
          <p:spPr>
            <a:xfrm>
              <a:off x="3209231" y="2573018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244531" y="2653773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b="1" cap="all" spc="2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E528438-3D43-4285-BEDD-46AFF72EDFC6}"/>
              </a:ext>
            </a:extLst>
          </p:cNvPr>
          <p:cNvGrpSpPr/>
          <p:nvPr/>
        </p:nvGrpSpPr>
        <p:grpSpPr>
          <a:xfrm>
            <a:off x="0" y="-1"/>
            <a:ext cx="12191999" cy="6858001"/>
            <a:chOff x="0" y="-1"/>
            <a:chExt cx="12191999" cy="6858001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98ADBA62-7AE5-4CA7-9DFC-4E20DAE14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0" b="60350"/>
            <a:stretch/>
          </p:blipFill>
          <p:spPr>
            <a:xfrm>
              <a:off x="10810844" y="5395697"/>
              <a:ext cx="1381155" cy="1462303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72DDC6B0-0474-4D41-AF86-0781C9C96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412" r="-1087" b="69994"/>
            <a:stretch/>
          </p:blipFill>
          <p:spPr>
            <a:xfrm flipH="1" flipV="1">
              <a:off x="0" y="-1"/>
              <a:ext cx="2485126" cy="1121869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FF4434-C662-457C-92C0-42A4E980F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16833" r="45730" b="61637"/>
            <a:stretch/>
          </p:blipFill>
          <p:spPr>
            <a:xfrm flipH="1" flipV="1">
              <a:off x="11406364" y="4601631"/>
              <a:ext cx="636952" cy="794066"/>
            </a:xfrm>
            <a:prstGeom prst="rect">
              <a:avLst/>
            </a:prstGeom>
          </p:spPr>
        </p:pic>
      </p:grpSp>
      <p:sp>
        <p:nvSpPr>
          <p:cNvPr id="78" name="矩形 77"/>
          <p:cNvSpPr/>
          <p:nvPr/>
        </p:nvSpPr>
        <p:spPr>
          <a:xfrm>
            <a:off x="4543790" y="2567686"/>
            <a:ext cx="3104420" cy="17226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任意多边形 8">
            <a:extLst>
              <a:ext uri="{FF2B5EF4-FFF2-40B4-BE49-F238E27FC236}">
                <a16:creationId xmlns:a16="http://schemas.microsoft.com/office/drawing/2014/main" id="{31B5F565-EC80-4311-BA34-FDA0F00A38E8}"/>
              </a:ext>
            </a:extLst>
          </p:cNvPr>
          <p:cNvSpPr/>
          <p:nvPr/>
        </p:nvSpPr>
        <p:spPr>
          <a:xfrm>
            <a:off x="385534" y="385501"/>
            <a:ext cx="2721991" cy="41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0DB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Conclusion</a:t>
            </a:r>
            <a:endParaRPr lang="zh-CN" altLang="en-US" sz="20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5" name="TextBox 115">
            <a:extLst>
              <a:ext uri="{FF2B5EF4-FFF2-40B4-BE49-F238E27FC236}">
                <a16:creationId xmlns:a16="http://schemas.microsoft.com/office/drawing/2014/main" id="{F094ED59-DB38-4266-9C0A-1FB63D31DAD4}"/>
              </a:ext>
            </a:extLst>
          </p:cNvPr>
          <p:cNvSpPr txBox="1"/>
          <p:nvPr/>
        </p:nvSpPr>
        <p:spPr>
          <a:xfrm>
            <a:off x="1264437" y="2473590"/>
            <a:ext cx="4738798" cy="267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altLang="zh-CN" sz="34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Cultural attitudes</a:t>
            </a:r>
            <a:endParaRPr lang="en-US" altLang="zh-CN" sz="3400" b="1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2" name="TextBox 115">
            <a:extLst>
              <a:ext uri="{FF2B5EF4-FFF2-40B4-BE49-F238E27FC236}">
                <a16:creationId xmlns:a16="http://schemas.microsoft.com/office/drawing/2014/main" id="{EF996524-921B-428E-A504-DD034747458C}"/>
              </a:ext>
            </a:extLst>
          </p:cNvPr>
          <p:cNvSpPr txBox="1"/>
          <p:nvPr/>
        </p:nvSpPr>
        <p:spPr>
          <a:xfrm>
            <a:off x="1264437" y="4893985"/>
            <a:ext cx="4082815" cy="267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altLang="zh-CN" sz="34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Social acceptance</a:t>
            </a:r>
            <a:endParaRPr lang="en-US" altLang="zh-CN" sz="3400" b="1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396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ïşḷîḋe"/>
          <p:cNvSpPr/>
          <p:nvPr/>
        </p:nvSpPr>
        <p:spPr bwMode="auto">
          <a:xfrm>
            <a:off x="9522366" y="1"/>
            <a:ext cx="149286" cy="3089340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6" name="ïŝļiḑé"/>
          <p:cNvSpPr/>
          <p:nvPr/>
        </p:nvSpPr>
        <p:spPr bwMode="auto">
          <a:xfrm>
            <a:off x="8590103" y="1840776"/>
            <a:ext cx="2013813" cy="1248564"/>
          </a:xfrm>
          <a:custGeom>
            <a:avLst/>
            <a:gdLst>
              <a:gd name="connsiteX0" fmla="*/ 900100 w 1800200"/>
              <a:gd name="connsiteY0" fmla="*/ 0 h 1116124"/>
              <a:gd name="connsiteX1" fmla="*/ 1800200 w 1800200"/>
              <a:gd name="connsiteY1" fmla="*/ 900100 h 1116124"/>
              <a:gd name="connsiteX2" fmla="*/ 1781913 w 1800200"/>
              <a:gd name="connsiteY2" fmla="*/ 1081502 h 1116124"/>
              <a:gd name="connsiteX3" fmla="*/ 1773011 w 1800200"/>
              <a:gd name="connsiteY3" fmla="*/ 1116124 h 1116124"/>
              <a:gd name="connsiteX4" fmla="*/ 27190 w 1800200"/>
              <a:gd name="connsiteY4" fmla="*/ 1116124 h 1116124"/>
              <a:gd name="connsiteX5" fmla="*/ 18287 w 1800200"/>
              <a:gd name="connsiteY5" fmla="*/ 1081502 h 1116124"/>
              <a:gd name="connsiteX6" fmla="*/ 0 w 1800200"/>
              <a:gd name="connsiteY6" fmla="*/ 900100 h 1116124"/>
              <a:gd name="connsiteX7" fmla="*/ 900100 w 1800200"/>
              <a:gd name="connsiteY7" fmla="*/ 0 h 111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200" h="1116124">
                <a:moveTo>
                  <a:pt x="900100" y="0"/>
                </a:moveTo>
                <a:cubicBezTo>
                  <a:pt x="1397212" y="0"/>
                  <a:pt x="1800200" y="402988"/>
                  <a:pt x="1800200" y="900100"/>
                </a:cubicBezTo>
                <a:cubicBezTo>
                  <a:pt x="1800200" y="962239"/>
                  <a:pt x="1793903" y="1022907"/>
                  <a:pt x="1781913" y="1081502"/>
                </a:cubicBezTo>
                <a:lnTo>
                  <a:pt x="1773011" y="1116124"/>
                </a:lnTo>
                <a:lnTo>
                  <a:pt x="27190" y="1116124"/>
                </a:lnTo>
                <a:lnTo>
                  <a:pt x="18287" y="1081502"/>
                </a:lnTo>
                <a:cubicBezTo>
                  <a:pt x="6297" y="1022907"/>
                  <a:pt x="0" y="962239"/>
                  <a:pt x="0" y="900100"/>
                </a:cubicBezTo>
                <a:cubicBezTo>
                  <a:pt x="0" y="402988"/>
                  <a:pt x="402988" y="0"/>
                  <a:pt x="900100" y="0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îšlïďe"/>
          <p:cNvSpPr/>
          <p:nvPr/>
        </p:nvSpPr>
        <p:spPr>
          <a:xfrm>
            <a:off x="9131847" y="2221655"/>
            <a:ext cx="930324" cy="3312663"/>
          </a:xfrm>
          <a:prstGeom prst="rect">
            <a:avLst/>
          </a:prstGeom>
        </p:spPr>
        <p:txBody>
          <a:bodyPr vert="eaVert" wrap="square" lIns="91440" tIns="45720" rIns="91440" bIns="45720">
            <a:normAutofit/>
          </a:bodyPr>
          <a:lstStyle/>
          <a:p>
            <a:r>
              <a:rPr lang="en-US" altLang="zh-CN" sz="4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CONTENT</a:t>
            </a:r>
            <a:r>
              <a:rPr lang="zh-CN" altLang="en-US" sz="4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18" name="ïṥḷîḑé"/>
          <p:cNvSpPr/>
          <p:nvPr/>
        </p:nvSpPr>
        <p:spPr>
          <a:xfrm>
            <a:off x="1861164" y="2065096"/>
            <a:ext cx="698435" cy="698435"/>
          </a:xfrm>
          <a:prstGeom prst="ellipse">
            <a:avLst/>
          </a:prstGeom>
          <a:solidFill>
            <a:srgbClr val="B0D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0</a:t>
            </a:r>
            <a:r>
              <a:rPr lang="en-US" altLang="zh-CN" sz="1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19" name="îšḻiḍé"/>
          <p:cNvSpPr/>
          <p:nvPr/>
        </p:nvSpPr>
        <p:spPr bwMode="auto">
          <a:xfrm>
            <a:off x="2514334" y="2125595"/>
            <a:ext cx="4548781" cy="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60045"/>
            <a:r>
              <a:rPr lang="en-US" altLang="zh-CN" sz="32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Introduction</a:t>
            </a:r>
            <a:endParaRPr lang="zh-CN" altLang="en-US" sz="32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0" name="ïsļiḍé"/>
          <p:cNvSpPr/>
          <p:nvPr/>
        </p:nvSpPr>
        <p:spPr>
          <a:xfrm>
            <a:off x="1861164" y="3079375"/>
            <a:ext cx="698435" cy="698435"/>
          </a:xfrm>
          <a:prstGeom prst="ellipse">
            <a:avLst/>
          </a:prstGeom>
          <a:solidFill>
            <a:srgbClr val="B0D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0</a:t>
            </a:r>
            <a:r>
              <a:rPr lang="en-US" altLang="zh-CN" sz="1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</a:t>
            </a:r>
            <a:endParaRPr lang="en-US" altLang="zh-CN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1" name="îş1íḓé"/>
          <p:cNvSpPr/>
          <p:nvPr/>
        </p:nvSpPr>
        <p:spPr bwMode="auto">
          <a:xfrm>
            <a:off x="2478669" y="3199102"/>
            <a:ext cx="5428202" cy="51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60045"/>
            <a:r>
              <a:rPr lang="en-US" altLang="zh-CN" sz="28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Different Cultural Attitudes </a:t>
            </a:r>
            <a:endParaRPr lang="zh-CN" altLang="en-US" sz="28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2" name="iṧlîḍê"/>
          <p:cNvSpPr/>
          <p:nvPr/>
        </p:nvSpPr>
        <p:spPr>
          <a:xfrm>
            <a:off x="1861164" y="4093654"/>
            <a:ext cx="698435" cy="698435"/>
          </a:xfrm>
          <a:prstGeom prst="ellipse">
            <a:avLst/>
          </a:prstGeom>
          <a:solidFill>
            <a:srgbClr val="E67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0</a:t>
            </a:r>
            <a:r>
              <a:rPr lang="en-US" altLang="zh-CN" sz="1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3</a:t>
            </a:r>
          </a:p>
        </p:txBody>
      </p:sp>
      <p:sp>
        <p:nvSpPr>
          <p:cNvPr id="23" name="i$ḷiḑe"/>
          <p:cNvSpPr/>
          <p:nvPr/>
        </p:nvSpPr>
        <p:spPr bwMode="auto">
          <a:xfrm>
            <a:off x="2473526" y="4230830"/>
            <a:ext cx="5723122" cy="54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60045"/>
            <a:r>
              <a:rPr lang="en-US" altLang="zh-CN" sz="28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Different Social Acceptance</a:t>
            </a:r>
            <a:endParaRPr lang="zh-CN" altLang="en-US" sz="28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4" name="ïśliďè"/>
          <p:cNvSpPr/>
          <p:nvPr/>
        </p:nvSpPr>
        <p:spPr>
          <a:xfrm>
            <a:off x="1861164" y="5107933"/>
            <a:ext cx="698435" cy="698435"/>
          </a:xfrm>
          <a:prstGeom prst="ellipse">
            <a:avLst/>
          </a:prstGeom>
          <a:solidFill>
            <a:srgbClr val="B0D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0</a:t>
            </a:r>
            <a:r>
              <a:rPr lang="en-US" altLang="zh-CN" sz="1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4</a:t>
            </a:r>
            <a:endParaRPr lang="en-US" altLang="zh-CN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5" name="iṣlïḋè"/>
          <p:cNvSpPr/>
          <p:nvPr/>
        </p:nvSpPr>
        <p:spPr bwMode="auto">
          <a:xfrm>
            <a:off x="2482491" y="5233417"/>
            <a:ext cx="4548781" cy="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60045"/>
            <a:r>
              <a:rPr lang="en-US" altLang="zh-CN" sz="32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Conclusion</a:t>
            </a:r>
            <a:endParaRPr lang="zh-CN" altLang="en-US" sz="32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793007" y="2857563"/>
            <a:ext cx="402768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793007" y="3928058"/>
            <a:ext cx="402768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793007" y="4998552"/>
            <a:ext cx="402768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03232" y="339021"/>
            <a:ext cx="477053" cy="477053"/>
            <a:chOff x="3209231" y="1680332"/>
            <a:chExt cx="357790" cy="357790"/>
          </a:xfrm>
        </p:grpSpPr>
        <p:sp>
          <p:nvSpPr>
            <p:cNvPr id="70" name="Oval 69"/>
            <p:cNvSpPr/>
            <p:nvPr/>
          </p:nvSpPr>
          <p:spPr>
            <a:xfrm>
              <a:off x="3209231" y="1680332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244531" y="1761087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b="1" cap="all" spc="2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E528438-3D43-4285-BEDD-46AFF72EDFC6}"/>
              </a:ext>
            </a:extLst>
          </p:cNvPr>
          <p:cNvGrpSpPr/>
          <p:nvPr/>
        </p:nvGrpSpPr>
        <p:grpSpPr>
          <a:xfrm>
            <a:off x="0" y="-1"/>
            <a:ext cx="12191999" cy="6858001"/>
            <a:chOff x="0" y="-1"/>
            <a:chExt cx="12191999" cy="6858001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98ADBA62-7AE5-4CA7-9DFC-4E20DAE14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0" b="60350"/>
            <a:stretch/>
          </p:blipFill>
          <p:spPr>
            <a:xfrm>
              <a:off x="10810844" y="5395697"/>
              <a:ext cx="1381155" cy="1462303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72DDC6B0-0474-4D41-AF86-0781C9C96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412" r="-1087" b="69994"/>
            <a:stretch/>
          </p:blipFill>
          <p:spPr>
            <a:xfrm flipH="1" flipV="1">
              <a:off x="0" y="-1"/>
              <a:ext cx="2485126" cy="1121869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FF4434-C662-457C-92C0-42A4E980F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16833" r="45730" b="61637"/>
            <a:stretch/>
          </p:blipFill>
          <p:spPr>
            <a:xfrm flipH="1" flipV="1">
              <a:off x="11406364" y="4601631"/>
              <a:ext cx="636952" cy="794066"/>
            </a:xfrm>
            <a:prstGeom prst="rect">
              <a:avLst/>
            </a:prstGeom>
          </p:spPr>
        </p:pic>
      </p:grpSp>
      <p:sp>
        <p:nvSpPr>
          <p:cNvPr id="78" name="矩形 77"/>
          <p:cNvSpPr/>
          <p:nvPr/>
        </p:nvSpPr>
        <p:spPr>
          <a:xfrm>
            <a:off x="4543790" y="2567686"/>
            <a:ext cx="3104420" cy="17226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任意多边形 8">
            <a:extLst>
              <a:ext uri="{FF2B5EF4-FFF2-40B4-BE49-F238E27FC236}">
                <a16:creationId xmlns:a16="http://schemas.microsoft.com/office/drawing/2014/main" id="{31B5F565-EC80-4311-BA34-FDA0F00A38E8}"/>
              </a:ext>
            </a:extLst>
          </p:cNvPr>
          <p:cNvSpPr/>
          <p:nvPr/>
        </p:nvSpPr>
        <p:spPr>
          <a:xfrm>
            <a:off x="385534" y="385501"/>
            <a:ext cx="2721991" cy="41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0DB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Conclusion</a:t>
            </a:r>
            <a:endParaRPr lang="zh-CN" altLang="en-US" sz="20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5" name="TextBox 115">
            <a:extLst>
              <a:ext uri="{FF2B5EF4-FFF2-40B4-BE49-F238E27FC236}">
                <a16:creationId xmlns:a16="http://schemas.microsoft.com/office/drawing/2014/main" id="{F094ED59-DB38-4266-9C0A-1FB63D31DAD4}"/>
              </a:ext>
            </a:extLst>
          </p:cNvPr>
          <p:cNvSpPr txBox="1"/>
          <p:nvPr/>
        </p:nvSpPr>
        <p:spPr>
          <a:xfrm>
            <a:off x="4345679" y="590876"/>
            <a:ext cx="4738798" cy="267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altLang="zh-CN" sz="34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Cultural attitudes</a:t>
            </a:r>
            <a:endParaRPr lang="en-US" altLang="zh-CN" sz="3400" b="1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3" name="TextBox 115">
            <a:extLst>
              <a:ext uri="{FF2B5EF4-FFF2-40B4-BE49-F238E27FC236}">
                <a16:creationId xmlns:a16="http://schemas.microsoft.com/office/drawing/2014/main" id="{F5E3A908-ADD6-4B6F-BD50-488A6EC9F6CA}"/>
              </a:ext>
            </a:extLst>
          </p:cNvPr>
          <p:cNvSpPr txBox="1"/>
          <p:nvPr/>
        </p:nvSpPr>
        <p:spPr>
          <a:xfrm>
            <a:off x="683573" y="1943549"/>
            <a:ext cx="10722791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Western people have more ideas and understandings towards robots</a:t>
            </a:r>
            <a:endParaRPr lang="en-US" altLang="zh-CN" sz="2600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5" name="TextBox 115">
            <a:extLst>
              <a:ext uri="{FF2B5EF4-FFF2-40B4-BE49-F238E27FC236}">
                <a16:creationId xmlns:a16="http://schemas.microsoft.com/office/drawing/2014/main" id="{F154AED5-51B8-4528-A012-2D33D4A40EAA}"/>
              </a:ext>
            </a:extLst>
          </p:cNvPr>
          <p:cNvSpPr txBox="1"/>
          <p:nvPr/>
        </p:nvSpPr>
        <p:spPr>
          <a:xfrm>
            <a:off x="683573" y="4393882"/>
            <a:ext cx="985586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7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Japan, to be the No.1 to adapt to interact with robots</a:t>
            </a:r>
            <a:endParaRPr lang="en-US" altLang="zh-CN" sz="2700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53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23280" y="322406"/>
            <a:ext cx="477053" cy="477053"/>
            <a:chOff x="3209231" y="1680332"/>
            <a:chExt cx="357790" cy="357790"/>
          </a:xfrm>
        </p:grpSpPr>
        <p:sp>
          <p:nvSpPr>
            <p:cNvPr id="70" name="Oval 69"/>
            <p:cNvSpPr/>
            <p:nvPr/>
          </p:nvSpPr>
          <p:spPr>
            <a:xfrm>
              <a:off x="3209231" y="1680332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244531" y="1761087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b="1" cap="all" spc="2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E528438-3D43-4285-BEDD-46AFF72EDFC6}"/>
              </a:ext>
            </a:extLst>
          </p:cNvPr>
          <p:cNvGrpSpPr/>
          <p:nvPr/>
        </p:nvGrpSpPr>
        <p:grpSpPr>
          <a:xfrm>
            <a:off x="0" y="-1"/>
            <a:ext cx="12191999" cy="6858001"/>
            <a:chOff x="0" y="-1"/>
            <a:chExt cx="12191999" cy="6858001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98ADBA62-7AE5-4CA7-9DFC-4E20DAE14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0" b="60350"/>
            <a:stretch/>
          </p:blipFill>
          <p:spPr>
            <a:xfrm>
              <a:off x="10810844" y="5395697"/>
              <a:ext cx="1381155" cy="1462303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72DDC6B0-0474-4D41-AF86-0781C9C96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412" r="-1087" b="69994"/>
            <a:stretch/>
          </p:blipFill>
          <p:spPr>
            <a:xfrm flipH="1" flipV="1">
              <a:off x="0" y="-1"/>
              <a:ext cx="2485126" cy="1121869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FF4434-C662-457C-92C0-42A4E980F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16833" r="45730" b="61637"/>
            <a:stretch/>
          </p:blipFill>
          <p:spPr>
            <a:xfrm flipH="1" flipV="1">
              <a:off x="11406364" y="4601631"/>
              <a:ext cx="636952" cy="794066"/>
            </a:xfrm>
            <a:prstGeom prst="rect">
              <a:avLst/>
            </a:prstGeom>
          </p:spPr>
        </p:pic>
      </p:grpSp>
      <p:sp>
        <p:nvSpPr>
          <p:cNvPr id="78" name="矩形 77"/>
          <p:cNvSpPr/>
          <p:nvPr/>
        </p:nvSpPr>
        <p:spPr>
          <a:xfrm>
            <a:off x="4492758" y="2397934"/>
            <a:ext cx="3104420" cy="17226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任意多边形 8">
            <a:extLst>
              <a:ext uri="{FF2B5EF4-FFF2-40B4-BE49-F238E27FC236}">
                <a16:creationId xmlns:a16="http://schemas.microsoft.com/office/drawing/2014/main" id="{31B5F565-EC80-4311-BA34-FDA0F00A38E8}"/>
              </a:ext>
            </a:extLst>
          </p:cNvPr>
          <p:cNvSpPr/>
          <p:nvPr/>
        </p:nvSpPr>
        <p:spPr>
          <a:xfrm>
            <a:off x="385534" y="385501"/>
            <a:ext cx="2721991" cy="41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0DB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Conclusion</a:t>
            </a:r>
            <a:endParaRPr lang="zh-CN" altLang="en-US" sz="20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5" name="TextBox 115">
            <a:extLst>
              <a:ext uri="{FF2B5EF4-FFF2-40B4-BE49-F238E27FC236}">
                <a16:creationId xmlns:a16="http://schemas.microsoft.com/office/drawing/2014/main" id="{F094ED59-DB38-4266-9C0A-1FB63D31DAD4}"/>
              </a:ext>
            </a:extLst>
          </p:cNvPr>
          <p:cNvSpPr txBox="1"/>
          <p:nvPr/>
        </p:nvSpPr>
        <p:spPr>
          <a:xfrm>
            <a:off x="4345679" y="590876"/>
            <a:ext cx="4738798" cy="267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altLang="zh-CN" sz="34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Social acceptance</a:t>
            </a:r>
            <a:endParaRPr lang="en-US" altLang="zh-CN" sz="3400" b="1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TextBox 115">
            <a:extLst>
              <a:ext uri="{FF2B5EF4-FFF2-40B4-BE49-F238E27FC236}">
                <a16:creationId xmlns:a16="http://schemas.microsoft.com/office/drawing/2014/main" id="{477E8F46-18C4-406F-97FE-24AE4AD890DA}"/>
              </a:ext>
            </a:extLst>
          </p:cNvPr>
          <p:cNvSpPr txBox="1"/>
          <p:nvPr/>
        </p:nvSpPr>
        <p:spPr>
          <a:xfrm>
            <a:off x="1029733" y="2146404"/>
            <a:ext cx="1924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Cares:</a:t>
            </a:r>
            <a:endParaRPr lang="en-US" altLang="zh-CN" sz="2800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TextBox 115">
            <a:extLst>
              <a:ext uri="{FF2B5EF4-FFF2-40B4-BE49-F238E27FC236}">
                <a16:creationId xmlns:a16="http://schemas.microsoft.com/office/drawing/2014/main" id="{9EB9EDE3-32FD-471E-9CF3-844AB6B57B57}"/>
              </a:ext>
            </a:extLst>
          </p:cNvPr>
          <p:cNvSpPr txBox="1"/>
          <p:nvPr/>
        </p:nvSpPr>
        <p:spPr>
          <a:xfrm>
            <a:off x="3383379" y="1434823"/>
            <a:ext cx="1924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0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East</a:t>
            </a:r>
            <a:endParaRPr lang="en-US" altLang="zh-CN" sz="3000" b="1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6" name="TextBox 115">
            <a:extLst>
              <a:ext uri="{FF2B5EF4-FFF2-40B4-BE49-F238E27FC236}">
                <a16:creationId xmlns:a16="http://schemas.microsoft.com/office/drawing/2014/main" id="{9A37E623-6D4A-4C32-A46B-D05F08914C00}"/>
              </a:ext>
            </a:extLst>
          </p:cNvPr>
          <p:cNvSpPr txBox="1"/>
          <p:nvPr/>
        </p:nvSpPr>
        <p:spPr>
          <a:xfrm>
            <a:off x="8308418" y="1434822"/>
            <a:ext cx="1924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000" b="1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West</a:t>
            </a:r>
            <a:endParaRPr lang="en-US" altLang="zh-CN" sz="3000" b="1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TextBox 115">
            <a:extLst>
              <a:ext uri="{FF2B5EF4-FFF2-40B4-BE49-F238E27FC236}">
                <a16:creationId xmlns:a16="http://schemas.microsoft.com/office/drawing/2014/main" id="{82A36D68-5C20-450E-B55E-8572FE823B2A}"/>
              </a:ext>
            </a:extLst>
          </p:cNvPr>
          <p:cNvSpPr txBox="1"/>
          <p:nvPr/>
        </p:nvSpPr>
        <p:spPr>
          <a:xfrm>
            <a:off x="2485126" y="2177181"/>
            <a:ext cx="473879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Industrial production</a:t>
            </a:r>
            <a:endParaRPr lang="en-US" altLang="zh-CN" sz="2600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TextBox 115">
            <a:extLst>
              <a:ext uri="{FF2B5EF4-FFF2-40B4-BE49-F238E27FC236}">
                <a16:creationId xmlns:a16="http://schemas.microsoft.com/office/drawing/2014/main" id="{D8DFEC06-1E38-4AC1-AC69-8BE5EE718E42}"/>
              </a:ext>
            </a:extLst>
          </p:cNvPr>
          <p:cNvSpPr txBox="1"/>
          <p:nvPr/>
        </p:nvSpPr>
        <p:spPr>
          <a:xfrm>
            <a:off x="6986042" y="2186432"/>
            <a:ext cx="473879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Solving their own affairs</a:t>
            </a:r>
            <a:endParaRPr lang="en-US" altLang="zh-CN" sz="2600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TextBox 115">
            <a:extLst>
              <a:ext uri="{FF2B5EF4-FFF2-40B4-BE49-F238E27FC236}">
                <a16:creationId xmlns:a16="http://schemas.microsoft.com/office/drawing/2014/main" id="{D7E171C1-D0EF-42C3-BA51-7EFF3287226C}"/>
              </a:ext>
            </a:extLst>
          </p:cNvPr>
          <p:cNvSpPr txBox="1"/>
          <p:nvPr/>
        </p:nvSpPr>
        <p:spPr>
          <a:xfrm>
            <a:off x="1029732" y="3718569"/>
            <a:ext cx="100560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Cultural background influences social acceptance to robots</a:t>
            </a:r>
            <a:endParaRPr lang="en-US" altLang="zh-CN" sz="2400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FCC4C90-3E0C-4E06-8375-A8FE4611DB6C}"/>
              </a:ext>
            </a:extLst>
          </p:cNvPr>
          <p:cNvCxnSpPr/>
          <p:nvPr/>
        </p:nvCxnSpPr>
        <p:spPr>
          <a:xfrm>
            <a:off x="795463" y="3071973"/>
            <a:ext cx="10929377" cy="0"/>
          </a:xfrm>
          <a:prstGeom prst="line">
            <a:avLst/>
          </a:prstGeom>
          <a:ln w="38100">
            <a:solidFill>
              <a:srgbClr val="E6715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115">
            <a:extLst>
              <a:ext uri="{FF2B5EF4-FFF2-40B4-BE49-F238E27FC236}">
                <a16:creationId xmlns:a16="http://schemas.microsoft.com/office/drawing/2014/main" id="{57869BE5-8147-453D-9A66-C9B2F0F65368}"/>
              </a:ext>
            </a:extLst>
          </p:cNvPr>
          <p:cNvSpPr txBox="1"/>
          <p:nvPr/>
        </p:nvSpPr>
        <p:spPr>
          <a:xfrm>
            <a:off x="148684" y="5234114"/>
            <a:ext cx="100560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Easterners keep more tolerance for technology </a:t>
            </a:r>
            <a:endParaRPr lang="en-US" altLang="zh-CN" sz="2400" cap="all" spc="20" dirty="0">
              <a:solidFill>
                <a:schemeClr val="accent3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A369E61-D931-44A5-AD8A-10752BC96F33}"/>
              </a:ext>
            </a:extLst>
          </p:cNvPr>
          <p:cNvCxnSpPr/>
          <p:nvPr/>
        </p:nvCxnSpPr>
        <p:spPr>
          <a:xfrm>
            <a:off x="795463" y="4750371"/>
            <a:ext cx="10929377" cy="0"/>
          </a:xfrm>
          <a:prstGeom prst="line">
            <a:avLst/>
          </a:prstGeom>
          <a:ln w="38100">
            <a:solidFill>
              <a:srgbClr val="E6715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46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4" grpId="0"/>
      <p:bldP spid="25" grpId="0"/>
      <p:bldP spid="26" grpId="0"/>
      <p:bldP spid="27" grpId="0"/>
      <p:bldP spid="28" grpId="0"/>
      <p:bldP spid="29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1570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570" y="0"/>
              <a:ext cx="457157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08" b="23523"/>
            <a:stretch>
              <a:fillRect/>
            </a:stretch>
          </p:blipFill>
          <p:spPr>
            <a:xfrm>
              <a:off x="9143140" y="1613210"/>
              <a:ext cx="3048860" cy="524479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42" r="37130"/>
            <a:stretch>
              <a:fillRect/>
            </a:stretch>
          </p:blipFill>
          <p:spPr>
            <a:xfrm>
              <a:off x="9317842" y="0"/>
              <a:ext cx="2874158" cy="1821366"/>
            </a:xfrm>
            <a:prstGeom prst="rect">
              <a:avLst/>
            </a:prstGeom>
          </p:spPr>
        </p:pic>
      </p:grpSp>
      <p:sp>
        <p:nvSpPr>
          <p:cNvPr id="8" name="任意多边形: 形状 7"/>
          <p:cNvSpPr/>
          <p:nvPr/>
        </p:nvSpPr>
        <p:spPr>
          <a:xfrm rot="5400000">
            <a:off x="4037245" y="87289"/>
            <a:ext cx="4117510" cy="7414678"/>
          </a:xfrm>
          <a:custGeom>
            <a:avLst/>
            <a:gdLst>
              <a:gd name="connsiteX0" fmla="*/ 0 w 5792403"/>
              <a:gd name="connsiteY0" fmla="*/ 10180223 h 10430771"/>
              <a:gd name="connsiteX1" fmla="*/ 0 w 5792403"/>
              <a:gd name="connsiteY1" fmla="*/ 916714 h 10430771"/>
              <a:gd name="connsiteX2" fmla="*/ 916714 w 5792403"/>
              <a:gd name="connsiteY2" fmla="*/ 0 h 10430771"/>
              <a:gd name="connsiteX3" fmla="*/ 4717692 w 5792403"/>
              <a:gd name="connsiteY3" fmla="*/ 0 h 10430771"/>
              <a:gd name="connsiteX4" fmla="*/ 4968240 w 5792403"/>
              <a:gd name="connsiteY4" fmla="*/ 250548 h 10430771"/>
              <a:gd name="connsiteX5" fmla="*/ 4968240 w 5792403"/>
              <a:gd name="connsiteY5" fmla="*/ 8536806 h 10430771"/>
              <a:gd name="connsiteX6" fmla="*/ 5792403 w 5792403"/>
              <a:gd name="connsiteY6" fmla="*/ 9360969 h 10430771"/>
              <a:gd name="connsiteX7" fmla="*/ 4968240 w 5792403"/>
              <a:gd name="connsiteY7" fmla="*/ 9360969 h 10430771"/>
              <a:gd name="connsiteX8" fmla="*/ 4968240 w 5792403"/>
              <a:gd name="connsiteY8" fmla="*/ 10180223 h 10430771"/>
              <a:gd name="connsiteX9" fmla="*/ 4717692 w 5792403"/>
              <a:gd name="connsiteY9" fmla="*/ 10430771 h 10430771"/>
              <a:gd name="connsiteX10" fmla="*/ 250548 w 5792403"/>
              <a:gd name="connsiteY10" fmla="*/ 10430771 h 10430771"/>
              <a:gd name="connsiteX11" fmla="*/ 0 w 5792403"/>
              <a:gd name="connsiteY11" fmla="*/ 10180223 h 1043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2403" h="10430771">
                <a:moveTo>
                  <a:pt x="0" y="10180223"/>
                </a:moveTo>
                <a:lnTo>
                  <a:pt x="0" y="916714"/>
                </a:lnTo>
                <a:lnTo>
                  <a:pt x="916714" y="0"/>
                </a:lnTo>
                <a:lnTo>
                  <a:pt x="4717692" y="0"/>
                </a:lnTo>
                <a:cubicBezTo>
                  <a:pt x="4856066" y="0"/>
                  <a:pt x="4968240" y="112174"/>
                  <a:pt x="4968240" y="250548"/>
                </a:cubicBezTo>
                <a:lnTo>
                  <a:pt x="4968240" y="8536806"/>
                </a:lnTo>
                <a:lnTo>
                  <a:pt x="5792403" y="9360969"/>
                </a:lnTo>
                <a:lnTo>
                  <a:pt x="4968240" y="9360969"/>
                </a:lnTo>
                <a:lnTo>
                  <a:pt x="4968240" y="10180223"/>
                </a:lnTo>
                <a:cubicBezTo>
                  <a:pt x="4968240" y="10318597"/>
                  <a:pt x="4856066" y="10430771"/>
                  <a:pt x="4717692" y="10430771"/>
                </a:cubicBezTo>
                <a:lnTo>
                  <a:pt x="250548" y="10430771"/>
                </a:lnTo>
                <a:cubicBezTo>
                  <a:pt x="112174" y="10430771"/>
                  <a:pt x="0" y="10318597"/>
                  <a:pt x="0" y="10180223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accent3"/>
            </a:solidFill>
          </a:ln>
          <a:effectLst>
            <a:outerShdw blurRad="127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38224" y="2593635"/>
            <a:ext cx="5804916" cy="167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4400" b="1" dirty="0">
                <a:solidFill>
                  <a:srgbClr val="E6715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字魂59号-创粗黑" panose="00000500000000000000" pitchFamily="2" charset="-122"/>
              </a:rPr>
              <a:t>Thanks for listening</a:t>
            </a:r>
            <a:endParaRPr lang="zh-CN" altLang="en-US" sz="4400" b="1" dirty="0">
              <a:solidFill>
                <a:srgbClr val="E6715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345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1570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570" y="0"/>
              <a:ext cx="457157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08" b="23523"/>
            <a:stretch>
              <a:fillRect/>
            </a:stretch>
          </p:blipFill>
          <p:spPr>
            <a:xfrm>
              <a:off x="9143140" y="1613210"/>
              <a:ext cx="3048860" cy="524479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42" r="37130"/>
            <a:stretch>
              <a:fillRect/>
            </a:stretch>
          </p:blipFill>
          <p:spPr>
            <a:xfrm>
              <a:off x="9317842" y="0"/>
              <a:ext cx="2874158" cy="1821366"/>
            </a:xfrm>
            <a:prstGeom prst="rect">
              <a:avLst/>
            </a:prstGeom>
          </p:spPr>
        </p:pic>
      </p:grpSp>
      <p:sp>
        <p:nvSpPr>
          <p:cNvPr id="8" name="任意多边形: 形状 7"/>
          <p:cNvSpPr/>
          <p:nvPr/>
        </p:nvSpPr>
        <p:spPr>
          <a:xfrm rot="5400000">
            <a:off x="4037245" y="87289"/>
            <a:ext cx="4117510" cy="7414678"/>
          </a:xfrm>
          <a:custGeom>
            <a:avLst/>
            <a:gdLst>
              <a:gd name="connsiteX0" fmla="*/ 0 w 5792403"/>
              <a:gd name="connsiteY0" fmla="*/ 10180223 h 10430771"/>
              <a:gd name="connsiteX1" fmla="*/ 0 w 5792403"/>
              <a:gd name="connsiteY1" fmla="*/ 916714 h 10430771"/>
              <a:gd name="connsiteX2" fmla="*/ 916714 w 5792403"/>
              <a:gd name="connsiteY2" fmla="*/ 0 h 10430771"/>
              <a:gd name="connsiteX3" fmla="*/ 4717692 w 5792403"/>
              <a:gd name="connsiteY3" fmla="*/ 0 h 10430771"/>
              <a:gd name="connsiteX4" fmla="*/ 4968240 w 5792403"/>
              <a:gd name="connsiteY4" fmla="*/ 250548 h 10430771"/>
              <a:gd name="connsiteX5" fmla="*/ 4968240 w 5792403"/>
              <a:gd name="connsiteY5" fmla="*/ 8536806 h 10430771"/>
              <a:gd name="connsiteX6" fmla="*/ 5792403 w 5792403"/>
              <a:gd name="connsiteY6" fmla="*/ 9360969 h 10430771"/>
              <a:gd name="connsiteX7" fmla="*/ 4968240 w 5792403"/>
              <a:gd name="connsiteY7" fmla="*/ 9360969 h 10430771"/>
              <a:gd name="connsiteX8" fmla="*/ 4968240 w 5792403"/>
              <a:gd name="connsiteY8" fmla="*/ 10180223 h 10430771"/>
              <a:gd name="connsiteX9" fmla="*/ 4717692 w 5792403"/>
              <a:gd name="connsiteY9" fmla="*/ 10430771 h 10430771"/>
              <a:gd name="connsiteX10" fmla="*/ 250548 w 5792403"/>
              <a:gd name="connsiteY10" fmla="*/ 10430771 h 10430771"/>
              <a:gd name="connsiteX11" fmla="*/ 0 w 5792403"/>
              <a:gd name="connsiteY11" fmla="*/ 10180223 h 1043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2403" h="10430771">
                <a:moveTo>
                  <a:pt x="0" y="10180223"/>
                </a:moveTo>
                <a:lnTo>
                  <a:pt x="0" y="916714"/>
                </a:lnTo>
                <a:lnTo>
                  <a:pt x="916714" y="0"/>
                </a:lnTo>
                <a:lnTo>
                  <a:pt x="4717692" y="0"/>
                </a:lnTo>
                <a:cubicBezTo>
                  <a:pt x="4856066" y="0"/>
                  <a:pt x="4968240" y="112174"/>
                  <a:pt x="4968240" y="250548"/>
                </a:cubicBezTo>
                <a:lnTo>
                  <a:pt x="4968240" y="8536806"/>
                </a:lnTo>
                <a:lnTo>
                  <a:pt x="5792403" y="9360969"/>
                </a:lnTo>
                <a:lnTo>
                  <a:pt x="4968240" y="9360969"/>
                </a:lnTo>
                <a:lnTo>
                  <a:pt x="4968240" y="10180223"/>
                </a:lnTo>
                <a:cubicBezTo>
                  <a:pt x="4968240" y="10318597"/>
                  <a:pt x="4856066" y="10430771"/>
                  <a:pt x="4717692" y="10430771"/>
                </a:cubicBezTo>
                <a:lnTo>
                  <a:pt x="250548" y="10430771"/>
                </a:lnTo>
                <a:cubicBezTo>
                  <a:pt x="112174" y="10430771"/>
                  <a:pt x="0" y="10318597"/>
                  <a:pt x="0" y="10180223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accent3"/>
            </a:solidFill>
          </a:ln>
          <a:effectLst>
            <a:outerShdw blurRad="127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88661" y="3557239"/>
            <a:ext cx="7974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Introduction of team members and research</a:t>
            </a:r>
          </a:p>
          <a:p>
            <a:endParaRPr lang="zh-CN" altLang="en-US" sz="2700" dirty="0">
              <a:solidFill>
                <a:schemeClr val="accent3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3497" y="2510853"/>
            <a:ext cx="2185005" cy="789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4400" b="1" dirty="0">
                <a:solidFill>
                  <a:srgbClr val="E6715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字魂59号-创粗黑" panose="00000500000000000000" pitchFamily="2" charset="-122"/>
              </a:rPr>
              <a:t>PART 1</a:t>
            </a:r>
            <a:endParaRPr lang="zh-CN" altLang="en-US" sz="4400" b="1" dirty="0">
              <a:solidFill>
                <a:srgbClr val="E6715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960786" y="2527079"/>
            <a:ext cx="477053" cy="477053"/>
            <a:chOff x="5570868" y="1680332"/>
            <a:chExt cx="357790" cy="357790"/>
          </a:xfrm>
        </p:grpSpPr>
        <p:sp>
          <p:nvSpPr>
            <p:cNvPr id="44" name="Oval 43"/>
            <p:cNvSpPr/>
            <p:nvPr/>
          </p:nvSpPr>
          <p:spPr>
            <a:xfrm>
              <a:off x="5570868" y="1680332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606168" y="1761087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938599" y="4592145"/>
            <a:ext cx="477053" cy="477053"/>
            <a:chOff x="5570868" y="2573018"/>
            <a:chExt cx="357790" cy="357790"/>
          </a:xfrm>
        </p:grpSpPr>
        <p:sp>
          <p:nvSpPr>
            <p:cNvPr id="49" name="Oval 48"/>
            <p:cNvSpPr/>
            <p:nvPr/>
          </p:nvSpPr>
          <p:spPr>
            <a:xfrm>
              <a:off x="5570868" y="2573018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606168" y="2653773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04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898794" y="1685516"/>
            <a:ext cx="3042093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  <a:spcAft>
                <a:spcPts val="600"/>
              </a:spcAft>
            </a:pPr>
            <a:r>
              <a:rPr lang="zh-CN" altLang="en-US" sz="32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贾振强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70909" y="1687620"/>
            <a:ext cx="3048641" cy="261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700"/>
              </a:lnSpc>
              <a:spcAft>
                <a:spcPts val="600"/>
              </a:spcAft>
            </a:pPr>
            <a:r>
              <a:rPr lang="en-US" sz="3200" b="1" cap="all" spc="2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leader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56907" y="3808332"/>
            <a:ext cx="3042093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  <a:spcAft>
                <a:spcPts val="600"/>
              </a:spcAft>
            </a:pPr>
            <a:r>
              <a:rPr lang="zh-CN" altLang="en-US" sz="32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李   磊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35828" y="3821314"/>
            <a:ext cx="3048641" cy="261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700"/>
              </a:lnSpc>
              <a:spcAft>
                <a:spcPts val="600"/>
              </a:spcAft>
            </a:pPr>
            <a:r>
              <a:rPr lang="en-US" sz="3200" b="1" cap="all" spc="2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Secretary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916724" y="5868763"/>
            <a:ext cx="3042093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  <a:spcAft>
                <a:spcPts val="600"/>
              </a:spcAft>
            </a:pPr>
            <a:r>
              <a:rPr lang="zh-CN" altLang="en-US" sz="32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谢皓原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562981" y="5873267"/>
            <a:ext cx="3048641" cy="261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700"/>
              </a:lnSpc>
              <a:spcAft>
                <a:spcPts val="600"/>
              </a:spcAft>
            </a:pPr>
            <a:r>
              <a:rPr lang="en-US" sz="3200" b="1" cap="all" spc="2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Harmonizer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65043" y="1435552"/>
            <a:ext cx="477053" cy="477053"/>
            <a:chOff x="3209231" y="1680332"/>
            <a:chExt cx="357790" cy="357790"/>
          </a:xfrm>
        </p:grpSpPr>
        <p:sp>
          <p:nvSpPr>
            <p:cNvPr id="70" name="Oval 69"/>
            <p:cNvSpPr/>
            <p:nvPr/>
          </p:nvSpPr>
          <p:spPr>
            <a:xfrm>
              <a:off x="3209231" y="1680332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244531" y="1761087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52901" y="3590449"/>
            <a:ext cx="477053" cy="477053"/>
            <a:chOff x="3209231" y="2573018"/>
            <a:chExt cx="357790" cy="357790"/>
          </a:xfrm>
        </p:grpSpPr>
        <p:sp>
          <p:nvSpPr>
            <p:cNvPr id="72" name="Oval 71"/>
            <p:cNvSpPr/>
            <p:nvPr/>
          </p:nvSpPr>
          <p:spPr>
            <a:xfrm>
              <a:off x="3209231" y="2573018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244531" y="2653774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03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54739" y="5649795"/>
            <a:ext cx="477053" cy="477053"/>
            <a:chOff x="3209231" y="3445891"/>
            <a:chExt cx="357790" cy="357790"/>
          </a:xfrm>
        </p:grpSpPr>
        <p:sp>
          <p:nvSpPr>
            <p:cNvPr id="74" name="Oval 73"/>
            <p:cNvSpPr/>
            <p:nvPr/>
          </p:nvSpPr>
          <p:spPr>
            <a:xfrm>
              <a:off x="3209231" y="3445891"/>
              <a:ext cx="357790" cy="35779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44531" y="3526646"/>
              <a:ext cx="280805" cy="18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05</a:t>
              </a: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6718565" y="2716970"/>
            <a:ext cx="3042093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300"/>
              </a:lnSpc>
              <a:spcAft>
                <a:spcPts val="600"/>
              </a:spcAft>
            </a:pPr>
            <a:r>
              <a:rPr lang="zh-CN" altLang="en-US" sz="32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郭宇航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682163" y="2745783"/>
            <a:ext cx="3048641" cy="261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3200" b="1" cap="all" spc="2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timekeeper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762344" y="4818761"/>
            <a:ext cx="3042093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3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肖滟兰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646303" y="4816149"/>
            <a:ext cx="3048641" cy="261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3200" b="1" cap="all" spc="20" dirty="0">
                <a:solidFill>
                  <a:schemeClr val="accent3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encourager</a:t>
            </a:r>
          </a:p>
        </p:txBody>
      </p:sp>
      <p:grpSp>
        <p:nvGrpSpPr>
          <p:cNvPr id="61" name="Group 2_1"/>
          <p:cNvGrpSpPr/>
          <p:nvPr/>
        </p:nvGrpSpPr>
        <p:grpSpPr>
          <a:xfrm>
            <a:off x="0" y="-1"/>
            <a:ext cx="12191999" cy="6858001"/>
            <a:chOff x="0" y="-1"/>
            <a:chExt cx="12191999" cy="6858001"/>
          </a:xfrm>
        </p:grpSpPr>
        <p:grpSp>
          <p:nvGrpSpPr>
            <p:cNvPr id="62" name="组合 61"/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20" b="60350"/>
              <a:stretch>
                <a:fillRect/>
              </a:stretch>
            </p:blipFill>
            <p:spPr>
              <a:xfrm>
                <a:off x="10810844" y="5395697"/>
                <a:ext cx="1381155" cy="1462303"/>
              </a:xfrm>
              <a:prstGeom prst="rect">
                <a:avLst/>
              </a:prstGeom>
            </p:spPr>
          </p:pic>
          <p:pic>
            <p:nvPicPr>
              <p:cNvPr id="85" name="图片 8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-412" r="-1087" b="69994"/>
              <a:stretch>
                <a:fillRect/>
              </a:stretch>
            </p:blipFill>
            <p:spPr>
              <a:xfrm flipH="1" flipV="1">
                <a:off x="0" y="-1"/>
                <a:ext cx="2485126" cy="1121869"/>
              </a:xfrm>
              <a:prstGeom prst="rect">
                <a:avLst/>
              </a:prstGeom>
            </p:spPr>
          </p:pic>
          <p:pic>
            <p:nvPicPr>
              <p:cNvPr id="86" name="图片 8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61" t="16833" r="45730" b="61637"/>
              <a:stretch>
                <a:fillRect/>
              </a:stretch>
            </p:blipFill>
            <p:spPr>
              <a:xfrm flipH="1" flipV="1">
                <a:off x="11406364" y="4601631"/>
                <a:ext cx="636952" cy="794066"/>
              </a:xfrm>
              <a:prstGeom prst="rect">
                <a:avLst/>
              </a:prstGeom>
            </p:spPr>
          </p:pic>
        </p:grpSp>
        <p:sp>
          <p:nvSpPr>
            <p:cNvPr id="63" name="任意多边形 8"/>
            <p:cNvSpPr/>
            <p:nvPr/>
          </p:nvSpPr>
          <p:spPr>
            <a:xfrm>
              <a:off x="390748" y="541888"/>
              <a:ext cx="2830535" cy="421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B0DBE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E6715B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Team members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69" grpId="0"/>
      <p:bldP spid="115" grpId="0"/>
      <p:bldP spid="116" grpId="0"/>
      <p:bldP spid="117" grpId="0"/>
      <p:bldP spid="1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2_1"/>
          <p:cNvGrpSpPr/>
          <p:nvPr/>
        </p:nvGrpSpPr>
        <p:grpSpPr>
          <a:xfrm>
            <a:off x="0" y="-1"/>
            <a:ext cx="12191999" cy="6858001"/>
            <a:chOff x="0" y="-1"/>
            <a:chExt cx="12191999" cy="6858001"/>
          </a:xfrm>
        </p:grpSpPr>
        <p:grpSp>
          <p:nvGrpSpPr>
            <p:cNvPr id="62" name="组合 61"/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20" b="60350"/>
              <a:stretch>
                <a:fillRect/>
              </a:stretch>
            </p:blipFill>
            <p:spPr>
              <a:xfrm>
                <a:off x="10810844" y="5395697"/>
                <a:ext cx="1381155" cy="1462303"/>
              </a:xfrm>
              <a:prstGeom prst="rect">
                <a:avLst/>
              </a:prstGeom>
            </p:spPr>
          </p:pic>
          <p:pic>
            <p:nvPicPr>
              <p:cNvPr id="85" name="图片 8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-412" r="-1087" b="69994"/>
              <a:stretch>
                <a:fillRect/>
              </a:stretch>
            </p:blipFill>
            <p:spPr>
              <a:xfrm flipH="1" flipV="1">
                <a:off x="0" y="-1"/>
                <a:ext cx="2485126" cy="1121869"/>
              </a:xfrm>
              <a:prstGeom prst="rect">
                <a:avLst/>
              </a:prstGeom>
            </p:spPr>
          </p:pic>
          <p:pic>
            <p:nvPicPr>
              <p:cNvPr id="86" name="图片 8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61" t="16833" r="45730" b="61637"/>
              <a:stretch>
                <a:fillRect/>
              </a:stretch>
            </p:blipFill>
            <p:spPr>
              <a:xfrm flipH="1" flipV="1">
                <a:off x="11406364" y="4601631"/>
                <a:ext cx="636952" cy="794066"/>
              </a:xfrm>
              <a:prstGeom prst="rect">
                <a:avLst/>
              </a:prstGeom>
            </p:spPr>
          </p:pic>
        </p:grpSp>
        <p:sp>
          <p:nvSpPr>
            <p:cNvPr id="63" name="任意多边形 8"/>
            <p:cNvSpPr/>
            <p:nvPr/>
          </p:nvSpPr>
          <p:spPr>
            <a:xfrm>
              <a:off x="390748" y="541888"/>
              <a:ext cx="2830535" cy="421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B0DBE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E6715B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Introduction</a:t>
              </a:r>
              <a:endParaRPr lang="zh-CN" altLang="en-US" sz="24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AFF57DE-32BE-4F11-BAB4-8D7C2EFC4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928" y="1457569"/>
            <a:ext cx="4739640" cy="324612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758EB69D-27BB-4D3F-930E-647DE759FE25}"/>
              </a:ext>
            </a:extLst>
          </p:cNvPr>
          <p:cNvSpPr txBox="1"/>
          <p:nvPr/>
        </p:nvSpPr>
        <p:spPr>
          <a:xfrm>
            <a:off x="273423" y="5403606"/>
            <a:ext cx="10999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The total score is </a:t>
            </a:r>
            <a:r>
              <a:rPr lang="zh-CN" altLang="en-US" sz="3200" b="1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4:1</a:t>
            </a:r>
            <a:r>
              <a:rPr lang="zh-CN" altLang="en-US" sz="32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! Alpha</a:t>
            </a:r>
            <a:r>
              <a:rPr lang="en-US" altLang="zh-CN" sz="32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go</a:t>
            </a:r>
            <a:r>
              <a:rPr lang="zh-CN" altLang="en-US" sz="3200" dirty="0">
                <a:solidFill>
                  <a:srgbClr val="00206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 finally beat Li Shishi</a:t>
            </a:r>
          </a:p>
        </p:txBody>
      </p:sp>
    </p:spTree>
    <p:extLst>
      <p:ext uri="{BB962C8B-B14F-4D97-AF65-F5344CB8AC3E}">
        <p14:creationId xmlns:p14="http://schemas.microsoft.com/office/powerpoint/2010/main" val="148399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64461" y="1271611"/>
            <a:ext cx="11703376" cy="4230169"/>
            <a:chOff x="21559" y="1963007"/>
            <a:chExt cx="11463956" cy="3509966"/>
          </a:xfrm>
        </p:grpSpPr>
        <p:grpSp>
          <p:nvGrpSpPr>
            <p:cNvPr id="2" name="组合 1"/>
            <p:cNvGrpSpPr/>
            <p:nvPr/>
          </p:nvGrpSpPr>
          <p:grpSpPr>
            <a:xfrm>
              <a:off x="800099" y="2448597"/>
              <a:ext cx="10685416" cy="2464781"/>
              <a:chOff x="1" y="2395062"/>
              <a:chExt cx="12191999" cy="2812303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6857572" y="2947247"/>
                <a:ext cx="0" cy="1606961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" name="自由: 形状 1"/>
              <p:cNvSpPr/>
              <p:nvPr/>
            </p:nvSpPr>
            <p:spPr>
              <a:xfrm>
                <a:off x="1" y="2538206"/>
                <a:ext cx="12191999" cy="2669159"/>
              </a:xfrm>
              <a:custGeom>
                <a:avLst/>
                <a:gdLst>
                  <a:gd name="connsiteX0" fmla="*/ 0 w 10859678"/>
                  <a:gd name="connsiteY0" fmla="*/ 3213922 h 3213922"/>
                  <a:gd name="connsiteX1" fmla="*/ 2036190 w 10859678"/>
                  <a:gd name="connsiteY1" fmla="*/ 1705633 h 3213922"/>
                  <a:gd name="connsiteX2" fmla="*/ 5279010 w 10859678"/>
                  <a:gd name="connsiteY2" fmla="*/ 2403216 h 3213922"/>
                  <a:gd name="connsiteX3" fmla="*/ 7777113 w 10859678"/>
                  <a:gd name="connsiteY3" fmla="*/ 1187159 h 3213922"/>
                  <a:gd name="connsiteX4" fmla="*/ 9577633 w 10859678"/>
                  <a:gd name="connsiteY4" fmla="*/ 46515 h 3213922"/>
                  <a:gd name="connsiteX5" fmla="*/ 10859678 w 10859678"/>
                  <a:gd name="connsiteY5" fmla="*/ 329319 h 3213922"/>
                  <a:gd name="connsiteX0-1" fmla="*/ 0 w 10859678"/>
                  <a:gd name="connsiteY0-2" fmla="*/ 3213922 h 3213922"/>
                  <a:gd name="connsiteX1-3" fmla="*/ 2036190 w 10859678"/>
                  <a:gd name="connsiteY1-4" fmla="*/ 1705633 h 3213922"/>
                  <a:gd name="connsiteX2-5" fmla="*/ 5279010 w 10859678"/>
                  <a:gd name="connsiteY2-6" fmla="*/ 2403216 h 3213922"/>
                  <a:gd name="connsiteX3-7" fmla="*/ 7777113 w 10859678"/>
                  <a:gd name="connsiteY3-8" fmla="*/ 1187159 h 3213922"/>
                  <a:gd name="connsiteX4-9" fmla="*/ 9577633 w 10859678"/>
                  <a:gd name="connsiteY4-10" fmla="*/ 46515 h 3213922"/>
                  <a:gd name="connsiteX5-11" fmla="*/ 10859678 w 10859678"/>
                  <a:gd name="connsiteY5-12" fmla="*/ 329319 h 3213922"/>
                  <a:gd name="connsiteX0-13" fmla="*/ 0 w 10859678"/>
                  <a:gd name="connsiteY0-14" fmla="*/ 3430678 h 3430678"/>
                  <a:gd name="connsiteX1-15" fmla="*/ 2036190 w 10859678"/>
                  <a:gd name="connsiteY1-16" fmla="*/ 1922389 h 3430678"/>
                  <a:gd name="connsiteX2-17" fmla="*/ 5279010 w 10859678"/>
                  <a:gd name="connsiteY2-18" fmla="*/ 2619972 h 3430678"/>
                  <a:gd name="connsiteX3-19" fmla="*/ 7777113 w 10859678"/>
                  <a:gd name="connsiteY3-20" fmla="*/ 1403915 h 3430678"/>
                  <a:gd name="connsiteX4-21" fmla="*/ 8983744 w 10859678"/>
                  <a:gd name="connsiteY4-22" fmla="*/ 27601 h 3430678"/>
                  <a:gd name="connsiteX5-23" fmla="*/ 10859678 w 10859678"/>
                  <a:gd name="connsiteY5-24" fmla="*/ 546075 h 3430678"/>
                  <a:gd name="connsiteX0-25" fmla="*/ 0 w 10859678"/>
                  <a:gd name="connsiteY0-26" fmla="*/ 3452030 h 3452030"/>
                  <a:gd name="connsiteX1-27" fmla="*/ 2036190 w 10859678"/>
                  <a:gd name="connsiteY1-28" fmla="*/ 1943741 h 3452030"/>
                  <a:gd name="connsiteX2-29" fmla="*/ 5279010 w 10859678"/>
                  <a:gd name="connsiteY2-30" fmla="*/ 2641324 h 3452030"/>
                  <a:gd name="connsiteX3-31" fmla="*/ 7777113 w 10859678"/>
                  <a:gd name="connsiteY3-32" fmla="*/ 1425267 h 3452030"/>
                  <a:gd name="connsiteX4-33" fmla="*/ 8983744 w 10859678"/>
                  <a:gd name="connsiteY4-34" fmla="*/ 48953 h 3452030"/>
                  <a:gd name="connsiteX5-35" fmla="*/ 10859678 w 10859678"/>
                  <a:gd name="connsiteY5-36" fmla="*/ 567427 h 3452030"/>
                  <a:gd name="connsiteX0-37" fmla="*/ 0 w 10859678"/>
                  <a:gd name="connsiteY0-38" fmla="*/ 3452030 h 3452030"/>
                  <a:gd name="connsiteX1-39" fmla="*/ 2036190 w 10859678"/>
                  <a:gd name="connsiteY1-40" fmla="*/ 1943741 h 3452030"/>
                  <a:gd name="connsiteX2-41" fmla="*/ 5279010 w 10859678"/>
                  <a:gd name="connsiteY2-42" fmla="*/ 2641324 h 3452030"/>
                  <a:gd name="connsiteX3-43" fmla="*/ 7777113 w 10859678"/>
                  <a:gd name="connsiteY3-44" fmla="*/ 1425267 h 3452030"/>
                  <a:gd name="connsiteX4-45" fmla="*/ 8983744 w 10859678"/>
                  <a:gd name="connsiteY4-46" fmla="*/ 48953 h 3452030"/>
                  <a:gd name="connsiteX5-47" fmla="*/ 10859678 w 10859678"/>
                  <a:gd name="connsiteY5-48" fmla="*/ 567427 h 3452030"/>
                  <a:gd name="connsiteX0-49" fmla="*/ 0 w 10859678"/>
                  <a:gd name="connsiteY0-50" fmla="*/ 3452030 h 3452030"/>
                  <a:gd name="connsiteX1-51" fmla="*/ 2036190 w 10859678"/>
                  <a:gd name="connsiteY1-52" fmla="*/ 1943741 h 3452030"/>
                  <a:gd name="connsiteX2-53" fmla="*/ 5279010 w 10859678"/>
                  <a:gd name="connsiteY2-54" fmla="*/ 2641324 h 3452030"/>
                  <a:gd name="connsiteX3-55" fmla="*/ 7777113 w 10859678"/>
                  <a:gd name="connsiteY3-56" fmla="*/ 1425267 h 3452030"/>
                  <a:gd name="connsiteX4-57" fmla="*/ 8983744 w 10859678"/>
                  <a:gd name="connsiteY4-58" fmla="*/ 48953 h 3452030"/>
                  <a:gd name="connsiteX5-59" fmla="*/ 10859678 w 10859678"/>
                  <a:gd name="connsiteY5-60" fmla="*/ 567427 h 3452030"/>
                  <a:gd name="connsiteX0-61" fmla="*/ 0 w 10859678"/>
                  <a:gd name="connsiteY0-62" fmla="*/ 3452030 h 3452030"/>
                  <a:gd name="connsiteX1-63" fmla="*/ 2036190 w 10859678"/>
                  <a:gd name="connsiteY1-64" fmla="*/ 1943741 h 3452030"/>
                  <a:gd name="connsiteX2-65" fmla="*/ 5279010 w 10859678"/>
                  <a:gd name="connsiteY2-66" fmla="*/ 2641324 h 3452030"/>
                  <a:gd name="connsiteX3-67" fmla="*/ 7777113 w 10859678"/>
                  <a:gd name="connsiteY3-68" fmla="*/ 1425267 h 3452030"/>
                  <a:gd name="connsiteX4-69" fmla="*/ 8983744 w 10859678"/>
                  <a:gd name="connsiteY4-70" fmla="*/ 48953 h 3452030"/>
                  <a:gd name="connsiteX5-71" fmla="*/ 10859678 w 10859678"/>
                  <a:gd name="connsiteY5-72" fmla="*/ 567427 h 3452030"/>
                  <a:gd name="connsiteX0-73" fmla="*/ 0 w 10859678"/>
                  <a:gd name="connsiteY0-74" fmla="*/ 3531472 h 3531472"/>
                  <a:gd name="connsiteX1-75" fmla="*/ 2036190 w 10859678"/>
                  <a:gd name="connsiteY1-76" fmla="*/ 2023183 h 3531472"/>
                  <a:gd name="connsiteX2-77" fmla="*/ 5279010 w 10859678"/>
                  <a:gd name="connsiteY2-78" fmla="*/ 2720766 h 3531472"/>
                  <a:gd name="connsiteX3-79" fmla="*/ 7777113 w 10859678"/>
                  <a:gd name="connsiteY3-80" fmla="*/ 1504709 h 3531472"/>
                  <a:gd name="connsiteX4-81" fmla="*/ 9144000 w 10859678"/>
                  <a:gd name="connsiteY4-82" fmla="*/ 43554 h 3531472"/>
                  <a:gd name="connsiteX5-83" fmla="*/ 10859678 w 10859678"/>
                  <a:gd name="connsiteY5-84" fmla="*/ 646869 h 3531472"/>
                  <a:gd name="connsiteX0-85" fmla="*/ 0 w 10859678"/>
                  <a:gd name="connsiteY0-86" fmla="*/ 3502408 h 3502408"/>
                  <a:gd name="connsiteX1-87" fmla="*/ 2036190 w 10859678"/>
                  <a:gd name="connsiteY1-88" fmla="*/ 1994119 h 3502408"/>
                  <a:gd name="connsiteX2-89" fmla="*/ 5279010 w 10859678"/>
                  <a:gd name="connsiteY2-90" fmla="*/ 2691702 h 3502408"/>
                  <a:gd name="connsiteX3-91" fmla="*/ 7777113 w 10859678"/>
                  <a:gd name="connsiteY3-92" fmla="*/ 1475645 h 3502408"/>
                  <a:gd name="connsiteX4-93" fmla="*/ 9144000 w 10859678"/>
                  <a:gd name="connsiteY4-94" fmla="*/ 14490 h 3502408"/>
                  <a:gd name="connsiteX5-95" fmla="*/ 10859678 w 10859678"/>
                  <a:gd name="connsiteY5-96" fmla="*/ 617805 h 3502408"/>
                  <a:gd name="connsiteX0-97" fmla="*/ 0 w 10784263"/>
                  <a:gd name="connsiteY0-98" fmla="*/ 3490946 h 3490946"/>
                  <a:gd name="connsiteX1-99" fmla="*/ 2036190 w 10784263"/>
                  <a:gd name="connsiteY1-100" fmla="*/ 1982657 h 3490946"/>
                  <a:gd name="connsiteX2-101" fmla="*/ 5279010 w 10784263"/>
                  <a:gd name="connsiteY2-102" fmla="*/ 2680240 h 3490946"/>
                  <a:gd name="connsiteX3-103" fmla="*/ 7777113 w 10784263"/>
                  <a:gd name="connsiteY3-104" fmla="*/ 1464183 h 3490946"/>
                  <a:gd name="connsiteX4-105" fmla="*/ 9144000 w 10784263"/>
                  <a:gd name="connsiteY4-106" fmla="*/ 3028 h 3490946"/>
                  <a:gd name="connsiteX5-107" fmla="*/ 10784263 w 10784263"/>
                  <a:gd name="connsiteY5-108" fmla="*/ 1087110 h 3490946"/>
                  <a:gd name="connsiteX0-109" fmla="*/ 0 w 10784263"/>
                  <a:gd name="connsiteY0-110" fmla="*/ 3491408 h 3491408"/>
                  <a:gd name="connsiteX1-111" fmla="*/ 2036190 w 10784263"/>
                  <a:gd name="connsiteY1-112" fmla="*/ 1983119 h 3491408"/>
                  <a:gd name="connsiteX2-113" fmla="*/ 5279010 w 10784263"/>
                  <a:gd name="connsiteY2-114" fmla="*/ 2680702 h 3491408"/>
                  <a:gd name="connsiteX3-115" fmla="*/ 7777113 w 10784263"/>
                  <a:gd name="connsiteY3-116" fmla="*/ 1464645 h 3491408"/>
                  <a:gd name="connsiteX4-117" fmla="*/ 9144000 w 10784263"/>
                  <a:gd name="connsiteY4-118" fmla="*/ 3490 h 3491408"/>
                  <a:gd name="connsiteX5-119" fmla="*/ 10784263 w 10784263"/>
                  <a:gd name="connsiteY5-120" fmla="*/ 1087572 h 3491408"/>
                  <a:gd name="connsiteX0-121" fmla="*/ 0 w 11076494"/>
                  <a:gd name="connsiteY0-122" fmla="*/ 3491828 h 3491828"/>
                  <a:gd name="connsiteX1-123" fmla="*/ 2036190 w 11076494"/>
                  <a:gd name="connsiteY1-124" fmla="*/ 1983539 h 3491828"/>
                  <a:gd name="connsiteX2-125" fmla="*/ 5279010 w 11076494"/>
                  <a:gd name="connsiteY2-126" fmla="*/ 2681122 h 3491828"/>
                  <a:gd name="connsiteX3-127" fmla="*/ 7777113 w 11076494"/>
                  <a:gd name="connsiteY3-128" fmla="*/ 1465065 h 3491828"/>
                  <a:gd name="connsiteX4-129" fmla="*/ 9144000 w 11076494"/>
                  <a:gd name="connsiteY4-130" fmla="*/ 3910 h 3491828"/>
                  <a:gd name="connsiteX5-131" fmla="*/ 11076494 w 11076494"/>
                  <a:gd name="connsiteY5-132" fmla="*/ 1069138 h 3491828"/>
                  <a:gd name="connsiteX0-133" fmla="*/ 0 w 11076494"/>
                  <a:gd name="connsiteY0-134" fmla="*/ 3491786 h 3491786"/>
                  <a:gd name="connsiteX1-135" fmla="*/ 2036190 w 11076494"/>
                  <a:gd name="connsiteY1-136" fmla="*/ 1983497 h 3491786"/>
                  <a:gd name="connsiteX2-137" fmla="*/ 5279010 w 11076494"/>
                  <a:gd name="connsiteY2-138" fmla="*/ 2681080 h 3491786"/>
                  <a:gd name="connsiteX3-139" fmla="*/ 7777113 w 11076494"/>
                  <a:gd name="connsiteY3-140" fmla="*/ 1465023 h 3491786"/>
                  <a:gd name="connsiteX4-141" fmla="*/ 9144000 w 11076494"/>
                  <a:gd name="connsiteY4-142" fmla="*/ 3868 h 3491786"/>
                  <a:gd name="connsiteX5-143" fmla="*/ 11076494 w 11076494"/>
                  <a:gd name="connsiteY5-144" fmla="*/ 1069096 h 3491786"/>
                  <a:gd name="connsiteX0-145" fmla="*/ 0 w 11076494"/>
                  <a:gd name="connsiteY0-146" fmla="*/ 3491786 h 3491786"/>
                  <a:gd name="connsiteX1-147" fmla="*/ 2036190 w 11076494"/>
                  <a:gd name="connsiteY1-148" fmla="*/ 1983497 h 3491786"/>
                  <a:gd name="connsiteX2-149" fmla="*/ 5279010 w 11076494"/>
                  <a:gd name="connsiteY2-150" fmla="*/ 2681080 h 3491786"/>
                  <a:gd name="connsiteX3-151" fmla="*/ 7777113 w 11076494"/>
                  <a:gd name="connsiteY3-152" fmla="*/ 1465023 h 3491786"/>
                  <a:gd name="connsiteX4-153" fmla="*/ 9144000 w 11076494"/>
                  <a:gd name="connsiteY4-154" fmla="*/ 3868 h 3491786"/>
                  <a:gd name="connsiteX5-155" fmla="*/ 11076494 w 11076494"/>
                  <a:gd name="connsiteY5-156" fmla="*/ 1069096 h 3491786"/>
                  <a:gd name="connsiteX0-157" fmla="*/ 0 w 11076494"/>
                  <a:gd name="connsiteY0-158" fmla="*/ 3491786 h 3491786"/>
                  <a:gd name="connsiteX1-159" fmla="*/ 2036190 w 11076494"/>
                  <a:gd name="connsiteY1-160" fmla="*/ 1983497 h 3491786"/>
                  <a:gd name="connsiteX2-161" fmla="*/ 5344998 w 11076494"/>
                  <a:gd name="connsiteY2-162" fmla="*/ 2747068 h 3491786"/>
                  <a:gd name="connsiteX3-163" fmla="*/ 7777113 w 11076494"/>
                  <a:gd name="connsiteY3-164" fmla="*/ 1465023 h 3491786"/>
                  <a:gd name="connsiteX4-165" fmla="*/ 9144000 w 11076494"/>
                  <a:gd name="connsiteY4-166" fmla="*/ 3868 h 3491786"/>
                  <a:gd name="connsiteX5-167" fmla="*/ 11076494 w 11076494"/>
                  <a:gd name="connsiteY5-168" fmla="*/ 1069096 h 3491786"/>
                  <a:gd name="connsiteX0-169" fmla="*/ 0 w 11076494"/>
                  <a:gd name="connsiteY0-170" fmla="*/ 3491786 h 3491786"/>
                  <a:gd name="connsiteX1-171" fmla="*/ 2036190 w 11076494"/>
                  <a:gd name="connsiteY1-172" fmla="*/ 1983497 h 3491786"/>
                  <a:gd name="connsiteX2-173" fmla="*/ 5344998 w 11076494"/>
                  <a:gd name="connsiteY2-174" fmla="*/ 2747068 h 3491786"/>
                  <a:gd name="connsiteX3-175" fmla="*/ 7777113 w 11076494"/>
                  <a:gd name="connsiteY3-176" fmla="*/ 1465023 h 3491786"/>
                  <a:gd name="connsiteX4-177" fmla="*/ 9144000 w 11076494"/>
                  <a:gd name="connsiteY4-178" fmla="*/ 3868 h 3491786"/>
                  <a:gd name="connsiteX5-179" fmla="*/ 11076494 w 11076494"/>
                  <a:gd name="connsiteY5-180" fmla="*/ 1069096 h 3491786"/>
                  <a:gd name="connsiteX0-181" fmla="*/ 0 w 11076494"/>
                  <a:gd name="connsiteY0-182" fmla="*/ 3491786 h 3491786"/>
                  <a:gd name="connsiteX1-183" fmla="*/ 2036190 w 11076494"/>
                  <a:gd name="connsiteY1-184" fmla="*/ 1983497 h 3491786"/>
                  <a:gd name="connsiteX2-185" fmla="*/ 5344998 w 11076494"/>
                  <a:gd name="connsiteY2-186" fmla="*/ 2747068 h 3491786"/>
                  <a:gd name="connsiteX3-187" fmla="*/ 7777113 w 11076494"/>
                  <a:gd name="connsiteY3-188" fmla="*/ 1465023 h 3491786"/>
                  <a:gd name="connsiteX4-189" fmla="*/ 9144000 w 11076494"/>
                  <a:gd name="connsiteY4-190" fmla="*/ 3868 h 3491786"/>
                  <a:gd name="connsiteX5-191" fmla="*/ 11076494 w 11076494"/>
                  <a:gd name="connsiteY5-192" fmla="*/ 1069096 h 3491786"/>
                  <a:gd name="connsiteX0-193" fmla="*/ 0 w 11076494"/>
                  <a:gd name="connsiteY0-194" fmla="*/ 3491786 h 3491786"/>
                  <a:gd name="connsiteX1-195" fmla="*/ 2036190 w 11076494"/>
                  <a:gd name="connsiteY1-196" fmla="*/ 1983497 h 3491786"/>
                  <a:gd name="connsiteX2-197" fmla="*/ 5344998 w 11076494"/>
                  <a:gd name="connsiteY2-198" fmla="*/ 2747068 h 3491786"/>
                  <a:gd name="connsiteX3-199" fmla="*/ 7777113 w 11076494"/>
                  <a:gd name="connsiteY3-200" fmla="*/ 1465023 h 3491786"/>
                  <a:gd name="connsiteX4-201" fmla="*/ 9144000 w 11076494"/>
                  <a:gd name="connsiteY4-202" fmla="*/ 3868 h 3491786"/>
                  <a:gd name="connsiteX5-203" fmla="*/ 11076494 w 11076494"/>
                  <a:gd name="connsiteY5-204" fmla="*/ 1069096 h 3491786"/>
                  <a:gd name="connsiteX0-205" fmla="*/ 0 w 11076494"/>
                  <a:gd name="connsiteY0-206" fmla="*/ 3491786 h 3491786"/>
                  <a:gd name="connsiteX1-207" fmla="*/ 2036190 w 11076494"/>
                  <a:gd name="connsiteY1-208" fmla="*/ 1983497 h 3491786"/>
                  <a:gd name="connsiteX2-209" fmla="*/ 5344998 w 11076494"/>
                  <a:gd name="connsiteY2-210" fmla="*/ 2747068 h 3491786"/>
                  <a:gd name="connsiteX3-211" fmla="*/ 7777113 w 11076494"/>
                  <a:gd name="connsiteY3-212" fmla="*/ 1465023 h 3491786"/>
                  <a:gd name="connsiteX4-213" fmla="*/ 9144000 w 11076494"/>
                  <a:gd name="connsiteY4-214" fmla="*/ 3868 h 3491786"/>
                  <a:gd name="connsiteX5-215" fmla="*/ 11076494 w 11076494"/>
                  <a:gd name="connsiteY5-216" fmla="*/ 1069096 h 3491786"/>
                  <a:gd name="connsiteX0-217" fmla="*/ 0 w 11095348"/>
                  <a:gd name="connsiteY0-218" fmla="*/ 3510071 h 3510071"/>
                  <a:gd name="connsiteX1-219" fmla="*/ 2036190 w 11095348"/>
                  <a:gd name="connsiteY1-220" fmla="*/ 2001782 h 3510071"/>
                  <a:gd name="connsiteX2-221" fmla="*/ 5344998 w 11095348"/>
                  <a:gd name="connsiteY2-222" fmla="*/ 2765353 h 3510071"/>
                  <a:gd name="connsiteX3-223" fmla="*/ 7777113 w 11095348"/>
                  <a:gd name="connsiteY3-224" fmla="*/ 1483308 h 3510071"/>
                  <a:gd name="connsiteX4-225" fmla="*/ 9144000 w 11095348"/>
                  <a:gd name="connsiteY4-226" fmla="*/ 22153 h 3510071"/>
                  <a:gd name="connsiteX5-227" fmla="*/ 11095348 w 11095348"/>
                  <a:gd name="connsiteY5-228" fmla="*/ 700882 h 3510071"/>
                  <a:gd name="connsiteX0-229" fmla="*/ 0 w 11095348"/>
                  <a:gd name="connsiteY0-230" fmla="*/ 3510071 h 3510071"/>
                  <a:gd name="connsiteX1-231" fmla="*/ 2036190 w 11095348"/>
                  <a:gd name="connsiteY1-232" fmla="*/ 2001782 h 3510071"/>
                  <a:gd name="connsiteX2-233" fmla="*/ 5344998 w 11095348"/>
                  <a:gd name="connsiteY2-234" fmla="*/ 2765353 h 3510071"/>
                  <a:gd name="connsiteX3-235" fmla="*/ 7777113 w 11095348"/>
                  <a:gd name="connsiteY3-236" fmla="*/ 1483308 h 3510071"/>
                  <a:gd name="connsiteX4-237" fmla="*/ 9144000 w 11095348"/>
                  <a:gd name="connsiteY4-238" fmla="*/ 22153 h 3510071"/>
                  <a:gd name="connsiteX5-239" fmla="*/ 11095348 w 11095348"/>
                  <a:gd name="connsiteY5-240" fmla="*/ 700882 h 3510071"/>
                  <a:gd name="connsiteX0-241" fmla="*/ 0 w 11095348"/>
                  <a:gd name="connsiteY0-242" fmla="*/ 3501940 h 3501940"/>
                  <a:gd name="connsiteX1-243" fmla="*/ 2036190 w 11095348"/>
                  <a:gd name="connsiteY1-244" fmla="*/ 1993651 h 3501940"/>
                  <a:gd name="connsiteX2-245" fmla="*/ 5344998 w 11095348"/>
                  <a:gd name="connsiteY2-246" fmla="*/ 2757222 h 3501940"/>
                  <a:gd name="connsiteX3-247" fmla="*/ 7777113 w 11095348"/>
                  <a:gd name="connsiteY3-248" fmla="*/ 1475177 h 3501940"/>
                  <a:gd name="connsiteX4-249" fmla="*/ 9144000 w 11095348"/>
                  <a:gd name="connsiteY4-250" fmla="*/ 14022 h 3501940"/>
                  <a:gd name="connsiteX5-251" fmla="*/ 11095348 w 11095348"/>
                  <a:gd name="connsiteY5-252" fmla="*/ 692751 h 3501940"/>
                  <a:gd name="connsiteX0-253" fmla="*/ 0 w 11076495"/>
                  <a:gd name="connsiteY0-254" fmla="*/ 3494111 h 3494111"/>
                  <a:gd name="connsiteX1-255" fmla="*/ 2036190 w 11076495"/>
                  <a:gd name="connsiteY1-256" fmla="*/ 1985822 h 3494111"/>
                  <a:gd name="connsiteX2-257" fmla="*/ 5344998 w 11076495"/>
                  <a:gd name="connsiteY2-258" fmla="*/ 2749393 h 3494111"/>
                  <a:gd name="connsiteX3-259" fmla="*/ 7777113 w 11076495"/>
                  <a:gd name="connsiteY3-260" fmla="*/ 1467348 h 3494111"/>
                  <a:gd name="connsiteX4-261" fmla="*/ 9144000 w 11076495"/>
                  <a:gd name="connsiteY4-262" fmla="*/ 6193 h 3494111"/>
                  <a:gd name="connsiteX5-263" fmla="*/ 11076495 w 11076495"/>
                  <a:gd name="connsiteY5-264" fmla="*/ 1834992 h 3494111"/>
                  <a:gd name="connsiteX0-265" fmla="*/ 0 w 11076495"/>
                  <a:gd name="connsiteY0-266" fmla="*/ 2678076 h 2678076"/>
                  <a:gd name="connsiteX1-267" fmla="*/ 2036190 w 11076495"/>
                  <a:gd name="connsiteY1-268" fmla="*/ 1169787 h 2678076"/>
                  <a:gd name="connsiteX2-269" fmla="*/ 5344998 w 11076495"/>
                  <a:gd name="connsiteY2-270" fmla="*/ 1933358 h 2678076"/>
                  <a:gd name="connsiteX3-271" fmla="*/ 7777113 w 11076495"/>
                  <a:gd name="connsiteY3-272" fmla="*/ 651313 h 2678076"/>
                  <a:gd name="connsiteX4-273" fmla="*/ 9172280 w 11076495"/>
                  <a:gd name="connsiteY4-274" fmla="*/ 10290 h 2678076"/>
                  <a:gd name="connsiteX5-275" fmla="*/ 11076495 w 11076495"/>
                  <a:gd name="connsiteY5-276" fmla="*/ 1018957 h 2678076"/>
                  <a:gd name="connsiteX0-277" fmla="*/ 0 w 11076495"/>
                  <a:gd name="connsiteY0-278" fmla="*/ 2678076 h 2678076"/>
                  <a:gd name="connsiteX1-279" fmla="*/ 2036190 w 11076495"/>
                  <a:gd name="connsiteY1-280" fmla="*/ 1169787 h 2678076"/>
                  <a:gd name="connsiteX2-281" fmla="*/ 5344998 w 11076495"/>
                  <a:gd name="connsiteY2-282" fmla="*/ 1933358 h 2678076"/>
                  <a:gd name="connsiteX3-283" fmla="*/ 7777113 w 11076495"/>
                  <a:gd name="connsiteY3-284" fmla="*/ 651313 h 2678076"/>
                  <a:gd name="connsiteX4-285" fmla="*/ 9172280 w 11076495"/>
                  <a:gd name="connsiteY4-286" fmla="*/ 10290 h 2678076"/>
                  <a:gd name="connsiteX5-287" fmla="*/ 11076495 w 11076495"/>
                  <a:gd name="connsiteY5-288" fmla="*/ 1018957 h 2678076"/>
                  <a:gd name="connsiteX0-289" fmla="*/ 0 w 11076495"/>
                  <a:gd name="connsiteY0-290" fmla="*/ 2678076 h 2678076"/>
                  <a:gd name="connsiteX1-291" fmla="*/ 2036190 w 11076495"/>
                  <a:gd name="connsiteY1-292" fmla="*/ 1169787 h 2678076"/>
                  <a:gd name="connsiteX2-293" fmla="*/ 5344998 w 11076495"/>
                  <a:gd name="connsiteY2-294" fmla="*/ 1933358 h 2678076"/>
                  <a:gd name="connsiteX3-295" fmla="*/ 7635711 w 11076495"/>
                  <a:gd name="connsiteY3-296" fmla="*/ 1009531 h 2678076"/>
                  <a:gd name="connsiteX4-297" fmla="*/ 9172280 w 11076495"/>
                  <a:gd name="connsiteY4-298" fmla="*/ 10290 h 2678076"/>
                  <a:gd name="connsiteX5-299" fmla="*/ 11076495 w 11076495"/>
                  <a:gd name="connsiteY5-300" fmla="*/ 1018957 h 2678076"/>
                  <a:gd name="connsiteX0-301" fmla="*/ 0 w 11076495"/>
                  <a:gd name="connsiteY0-302" fmla="*/ 2678076 h 2678076"/>
                  <a:gd name="connsiteX1-303" fmla="*/ 2036190 w 11076495"/>
                  <a:gd name="connsiteY1-304" fmla="*/ 1169787 h 2678076"/>
                  <a:gd name="connsiteX2-305" fmla="*/ 5344998 w 11076495"/>
                  <a:gd name="connsiteY2-306" fmla="*/ 1933358 h 2678076"/>
                  <a:gd name="connsiteX3-307" fmla="*/ 7635711 w 11076495"/>
                  <a:gd name="connsiteY3-308" fmla="*/ 1009531 h 2678076"/>
                  <a:gd name="connsiteX4-309" fmla="*/ 9172280 w 11076495"/>
                  <a:gd name="connsiteY4-310" fmla="*/ 10290 h 2678076"/>
                  <a:gd name="connsiteX5-311" fmla="*/ 11076495 w 11076495"/>
                  <a:gd name="connsiteY5-312" fmla="*/ 1018957 h 2678076"/>
                  <a:gd name="connsiteX0-313" fmla="*/ 0 w 11076495"/>
                  <a:gd name="connsiteY0-314" fmla="*/ 2678076 h 2678076"/>
                  <a:gd name="connsiteX1-315" fmla="*/ 2036190 w 11076495"/>
                  <a:gd name="connsiteY1-316" fmla="*/ 1169787 h 2678076"/>
                  <a:gd name="connsiteX2-317" fmla="*/ 5344998 w 11076495"/>
                  <a:gd name="connsiteY2-318" fmla="*/ 1933358 h 2678076"/>
                  <a:gd name="connsiteX3-319" fmla="*/ 7635711 w 11076495"/>
                  <a:gd name="connsiteY3-320" fmla="*/ 1009531 h 2678076"/>
                  <a:gd name="connsiteX4-321" fmla="*/ 9172280 w 11076495"/>
                  <a:gd name="connsiteY4-322" fmla="*/ 10290 h 2678076"/>
                  <a:gd name="connsiteX5-323" fmla="*/ 11076495 w 11076495"/>
                  <a:gd name="connsiteY5-324" fmla="*/ 1018957 h 2678076"/>
                  <a:gd name="connsiteX0-325" fmla="*/ 0 w 11076495"/>
                  <a:gd name="connsiteY0-326" fmla="*/ 2673264 h 2673264"/>
                  <a:gd name="connsiteX1-327" fmla="*/ 2036190 w 11076495"/>
                  <a:gd name="connsiteY1-328" fmla="*/ 1164975 h 2673264"/>
                  <a:gd name="connsiteX2-329" fmla="*/ 5344998 w 11076495"/>
                  <a:gd name="connsiteY2-330" fmla="*/ 1928546 h 2673264"/>
                  <a:gd name="connsiteX3-331" fmla="*/ 7635711 w 11076495"/>
                  <a:gd name="connsiteY3-332" fmla="*/ 1004719 h 2673264"/>
                  <a:gd name="connsiteX4-333" fmla="*/ 9172280 w 11076495"/>
                  <a:gd name="connsiteY4-334" fmla="*/ 5478 h 2673264"/>
                  <a:gd name="connsiteX5-335" fmla="*/ 11076495 w 11076495"/>
                  <a:gd name="connsiteY5-336" fmla="*/ 1014145 h 2673264"/>
                  <a:gd name="connsiteX0-337" fmla="*/ 0 w 11076495"/>
                  <a:gd name="connsiteY0-338" fmla="*/ 2673264 h 2673264"/>
                  <a:gd name="connsiteX1-339" fmla="*/ 2036190 w 11076495"/>
                  <a:gd name="connsiteY1-340" fmla="*/ 1164975 h 2673264"/>
                  <a:gd name="connsiteX2-341" fmla="*/ 5344998 w 11076495"/>
                  <a:gd name="connsiteY2-342" fmla="*/ 1928546 h 2673264"/>
                  <a:gd name="connsiteX3-343" fmla="*/ 7635711 w 11076495"/>
                  <a:gd name="connsiteY3-344" fmla="*/ 1004719 h 2673264"/>
                  <a:gd name="connsiteX4-345" fmla="*/ 9172280 w 11076495"/>
                  <a:gd name="connsiteY4-346" fmla="*/ 5478 h 2673264"/>
                  <a:gd name="connsiteX5-347" fmla="*/ 11076495 w 11076495"/>
                  <a:gd name="connsiteY5-348" fmla="*/ 1014145 h 2673264"/>
                  <a:gd name="connsiteX0-349" fmla="*/ 0 w 11076495"/>
                  <a:gd name="connsiteY0-350" fmla="*/ 2673264 h 2673264"/>
                  <a:gd name="connsiteX1-351" fmla="*/ 2036190 w 11076495"/>
                  <a:gd name="connsiteY1-352" fmla="*/ 1164975 h 2673264"/>
                  <a:gd name="connsiteX2-353" fmla="*/ 5344998 w 11076495"/>
                  <a:gd name="connsiteY2-354" fmla="*/ 1928546 h 2673264"/>
                  <a:gd name="connsiteX3-355" fmla="*/ 7635711 w 11076495"/>
                  <a:gd name="connsiteY3-356" fmla="*/ 1004719 h 2673264"/>
                  <a:gd name="connsiteX4-357" fmla="*/ 9172280 w 11076495"/>
                  <a:gd name="connsiteY4-358" fmla="*/ 5478 h 2673264"/>
                  <a:gd name="connsiteX5-359" fmla="*/ 11076495 w 11076495"/>
                  <a:gd name="connsiteY5-360" fmla="*/ 1014145 h 2673264"/>
                  <a:gd name="connsiteX0-361" fmla="*/ 0 w 11076495"/>
                  <a:gd name="connsiteY0-362" fmla="*/ 2673264 h 2673264"/>
                  <a:gd name="connsiteX1-363" fmla="*/ 2036190 w 11076495"/>
                  <a:gd name="connsiteY1-364" fmla="*/ 1164975 h 2673264"/>
                  <a:gd name="connsiteX2-365" fmla="*/ 5344998 w 11076495"/>
                  <a:gd name="connsiteY2-366" fmla="*/ 1928546 h 2673264"/>
                  <a:gd name="connsiteX3-367" fmla="*/ 7635711 w 11076495"/>
                  <a:gd name="connsiteY3-368" fmla="*/ 1004719 h 2673264"/>
                  <a:gd name="connsiteX4-369" fmla="*/ 9172280 w 11076495"/>
                  <a:gd name="connsiteY4-370" fmla="*/ 5478 h 2673264"/>
                  <a:gd name="connsiteX5-371" fmla="*/ 11076495 w 11076495"/>
                  <a:gd name="connsiteY5-372" fmla="*/ 1014145 h 2673264"/>
                  <a:gd name="connsiteX0-373" fmla="*/ 0 w 11076495"/>
                  <a:gd name="connsiteY0-374" fmla="*/ 2673264 h 2673264"/>
                  <a:gd name="connsiteX1-375" fmla="*/ 2036190 w 11076495"/>
                  <a:gd name="connsiteY1-376" fmla="*/ 1164975 h 2673264"/>
                  <a:gd name="connsiteX2-377" fmla="*/ 5344998 w 11076495"/>
                  <a:gd name="connsiteY2-378" fmla="*/ 1928546 h 2673264"/>
                  <a:gd name="connsiteX3-379" fmla="*/ 7635711 w 11076495"/>
                  <a:gd name="connsiteY3-380" fmla="*/ 1004719 h 2673264"/>
                  <a:gd name="connsiteX4-381" fmla="*/ 9172280 w 11076495"/>
                  <a:gd name="connsiteY4-382" fmla="*/ 5478 h 2673264"/>
                  <a:gd name="connsiteX5-383" fmla="*/ 11076495 w 11076495"/>
                  <a:gd name="connsiteY5-384" fmla="*/ 1014145 h 2673264"/>
                  <a:gd name="connsiteX0-385" fmla="*/ 0 w 11076495"/>
                  <a:gd name="connsiteY0-386" fmla="*/ 2673264 h 2673264"/>
                  <a:gd name="connsiteX1-387" fmla="*/ 2036190 w 11076495"/>
                  <a:gd name="connsiteY1-388" fmla="*/ 1164975 h 2673264"/>
                  <a:gd name="connsiteX2-389" fmla="*/ 5344998 w 11076495"/>
                  <a:gd name="connsiteY2-390" fmla="*/ 1928546 h 2673264"/>
                  <a:gd name="connsiteX3-391" fmla="*/ 7635711 w 11076495"/>
                  <a:gd name="connsiteY3-392" fmla="*/ 1004719 h 2673264"/>
                  <a:gd name="connsiteX4-393" fmla="*/ 9172280 w 11076495"/>
                  <a:gd name="connsiteY4-394" fmla="*/ 5478 h 2673264"/>
                  <a:gd name="connsiteX5-395" fmla="*/ 11076495 w 11076495"/>
                  <a:gd name="connsiteY5-396" fmla="*/ 1014145 h 2673264"/>
                  <a:gd name="connsiteX0-397" fmla="*/ 0 w 11076495"/>
                  <a:gd name="connsiteY0-398" fmla="*/ 2668288 h 2668288"/>
                  <a:gd name="connsiteX1-399" fmla="*/ 2036190 w 11076495"/>
                  <a:gd name="connsiteY1-400" fmla="*/ 1159999 h 2668288"/>
                  <a:gd name="connsiteX2-401" fmla="*/ 5344998 w 11076495"/>
                  <a:gd name="connsiteY2-402" fmla="*/ 1923570 h 2668288"/>
                  <a:gd name="connsiteX3-403" fmla="*/ 7635711 w 11076495"/>
                  <a:gd name="connsiteY3-404" fmla="*/ 999743 h 2668288"/>
                  <a:gd name="connsiteX4-405" fmla="*/ 9172280 w 11076495"/>
                  <a:gd name="connsiteY4-406" fmla="*/ 502 h 2668288"/>
                  <a:gd name="connsiteX5-407" fmla="*/ 11076495 w 11076495"/>
                  <a:gd name="connsiteY5-408" fmla="*/ 1009169 h 2668288"/>
                  <a:gd name="connsiteX0-409" fmla="*/ 0 w 10878532"/>
                  <a:gd name="connsiteY0-410" fmla="*/ 2669159 h 2669159"/>
                  <a:gd name="connsiteX1-411" fmla="*/ 2036190 w 10878532"/>
                  <a:gd name="connsiteY1-412" fmla="*/ 1160870 h 2669159"/>
                  <a:gd name="connsiteX2-413" fmla="*/ 5344998 w 10878532"/>
                  <a:gd name="connsiteY2-414" fmla="*/ 1924441 h 2669159"/>
                  <a:gd name="connsiteX3-415" fmla="*/ 7635711 w 10878532"/>
                  <a:gd name="connsiteY3-416" fmla="*/ 1000614 h 2669159"/>
                  <a:gd name="connsiteX4-417" fmla="*/ 9172280 w 10878532"/>
                  <a:gd name="connsiteY4-418" fmla="*/ 1373 h 2669159"/>
                  <a:gd name="connsiteX5-419" fmla="*/ 10878532 w 10878532"/>
                  <a:gd name="connsiteY5-420" fmla="*/ 764943 h 26691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0878532" h="2669159">
                    <a:moveTo>
                      <a:pt x="0" y="2669159"/>
                    </a:moveTo>
                    <a:cubicBezTo>
                      <a:pt x="634738" y="2057988"/>
                      <a:pt x="1145357" y="1284990"/>
                      <a:pt x="2036190" y="1160870"/>
                    </a:cubicBezTo>
                    <a:cubicBezTo>
                      <a:pt x="2927023" y="1036750"/>
                      <a:pt x="4411745" y="1856882"/>
                      <a:pt x="5344998" y="1924441"/>
                    </a:cubicBezTo>
                    <a:cubicBezTo>
                      <a:pt x="6278251" y="1992000"/>
                      <a:pt x="6978977" y="1707625"/>
                      <a:pt x="7635711" y="1000614"/>
                    </a:cubicBezTo>
                    <a:cubicBezTo>
                      <a:pt x="8292445" y="293603"/>
                      <a:pt x="8631810" y="40652"/>
                      <a:pt x="9172280" y="1373"/>
                    </a:cubicBezTo>
                    <a:cubicBezTo>
                      <a:pt x="9712750" y="-37906"/>
                      <a:pt x="10579231" y="778296"/>
                      <a:pt x="10878532" y="764943"/>
                    </a:cubicBezTo>
                  </a:path>
                </a:pathLst>
              </a:custGeom>
              <a:noFill/>
              <a:ln w="28575">
                <a:solidFill>
                  <a:schemeClr val="accent3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6715B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928814" y="3600404"/>
                <a:ext cx="322809" cy="2880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087599" y="3888436"/>
                <a:ext cx="322809" cy="2880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696168" y="4276427"/>
                <a:ext cx="322809" cy="2880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9945442" y="2395062"/>
                <a:ext cx="322809" cy="2880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cxnSp>
            <p:nvCxnSpPr>
              <p:cNvPr id="17" name="直接连接符 16"/>
              <p:cNvCxnSpPr>
                <a:endCxn id="10" idx="0"/>
              </p:cNvCxnSpPr>
              <p:nvPr/>
            </p:nvCxnSpPr>
            <p:spPr>
              <a:xfrm>
                <a:off x="2090218" y="2833814"/>
                <a:ext cx="0" cy="76659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4249003" y="4176468"/>
                <a:ext cx="0" cy="878021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0106846" y="2683094"/>
                <a:ext cx="0" cy="1091396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" name="文本框 24"/>
            <p:cNvSpPr txBox="1"/>
            <p:nvPr/>
          </p:nvSpPr>
          <p:spPr>
            <a:xfrm>
              <a:off x="21559" y="2365903"/>
              <a:ext cx="6377158" cy="434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45"/>
              <a:r>
                <a:rPr lang="en-US" altLang="zh-CN" sz="2800" dirty="0">
                  <a:solidFill>
                    <a:srgbClr val="E6715B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字魂59号-创粗黑" panose="00000500000000000000" pitchFamily="2" charset="-122"/>
                </a:rPr>
                <a:t>Different cultural attitudes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6715B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15072" y="1963007"/>
              <a:ext cx="5430766" cy="114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45" algn="ctr"/>
              <a:r>
                <a:rPr lang="en-US" altLang="zh-CN" sz="2800" dirty="0">
                  <a:solidFill>
                    <a:srgbClr val="E6715B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字魂59号-创粗黑" panose="00000500000000000000" pitchFamily="2" charset="-122"/>
                </a:rPr>
                <a:t> </a:t>
              </a:r>
              <a:r>
                <a:rPr lang="en-US" altLang="zh-CN" sz="2800" dirty="0">
                  <a:solidFill>
                    <a:srgbClr val="E6715B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A study of robots’ </a:t>
              </a:r>
            </a:p>
            <a:p>
              <a:pPr marL="360045" algn="ctr"/>
              <a:r>
                <a:rPr lang="en-US" altLang="zh-CN" sz="2800" dirty="0">
                  <a:solidFill>
                    <a:srgbClr val="E6715B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social acceptance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6715B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  <a:p>
              <a:pPr marL="360045" algn="ctr"/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6715B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39830" y="5038833"/>
              <a:ext cx="6451054" cy="434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E6715B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字魂59号-创粗黑" panose="00000500000000000000" pitchFamily="2" charset="-122"/>
                </a:rPr>
                <a:t>D</a:t>
              </a:r>
              <a:r>
                <a:rPr lang="zh-CN" altLang="en-US" sz="2800" dirty="0">
                  <a:solidFill>
                    <a:srgbClr val="E6715B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字魂59号-创粗黑" panose="00000500000000000000" pitchFamily="2" charset="-122"/>
                </a:rPr>
                <a:t>ifferences on social acceptance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6715B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369299" y="3757875"/>
              <a:ext cx="2882900" cy="485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dirty="0">
                  <a:solidFill>
                    <a:srgbClr val="E6715B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C</a:t>
              </a:r>
              <a:r>
                <a:rPr kumimoji="0" lang="zh-CN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srgbClr val="E6715B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onclusion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0" y="0"/>
            <a:ext cx="12192000" cy="6858000"/>
            <a:chOff x="0" y="-1"/>
            <a:chExt cx="12191999" cy="6858001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0" b="60350"/>
            <a:stretch>
              <a:fillRect/>
            </a:stretch>
          </p:blipFill>
          <p:spPr>
            <a:xfrm>
              <a:off x="10810844" y="5395697"/>
              <a:ext cx="1381155" cy="1462303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412" r="-1087" b="69994"/>
            <a:stretch>
              <a:fillRect/>
            </a:stretch>
          </p:blipFill>
          <p:spPr>
            <a:xfrm flipH="1" flipV="1">
              <a:off x="0" y="-1"/>
              <a:ext cx="2485126" cy="112186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16833" r="45730" b="61637"/>
            <a:stretch>
              <a:fillRect/>
            </a:stretch>
          </p:blipFill>
          <p:spPr>
            <a:xfrm flipH="1" flipV="1">
              <a:off x="11406364" y="4601631"/>
              <a:ext cx="636952" cy="794066"/>
            </a:xfrm>
            <a:prstGeom prst="rect">
              <a:avLst/>
            </a:prstGeom>
          </p:spPr>
        </p:pic>
      </p:grpSp>
      <p:sp>
        <p:nvSpPr>
          <p:cNvPr id="4" name="任意多边形 8">
            <a:extLst>
              <a:ext uri="{FF2B5EF4-FFF2-40B4-BE49-F238E27FC236}">
                <a16:creationId xmlns:a16="http://schemas.microsoft.com/office/drawing/2014/main" id="{EFEA0049-F33F-4160-A953-17799EDCD323}"/>
              </a:ext>
            </a:extLst>
          </p:cNvPr>
          <p:cNvSpPr/>
          <p:nvPr/>
        </p:nvSpPr>
        <p:spPr>
          <a:xfrm>
            <a:off x="390748" y="541888"/>
            <a:ext cx="2830535" cy="4218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0DB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Introduction</a:t>
            </a:r>
            <a:endParaRPr lang="zh-CN" altLang="en-US" sz="24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1570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570" y="0"/>
              <a:ext cx="457157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08" b="23523"/>
            <a:stretch>
              <a:fillRect/>
            </a:stretch>
          </p:blipFill>
          <p:spPr>
            <a:xfrm>
              <a:off x="9143140" y="1613210"/>
              <a:ext cx="3048860" cy="524479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42" r="37130"/>
            <a:stretch>
              <a:fillRect/>
            </a:stretch>
          </p:blipFill>
          <p:spPr>
            <a:xfrm>
              <a:off x="9317842" y="0"/>
              <a:ext cx="2874158" cy="1821366"/>
            </a:xfrm>
            <a:prstGeom prst="rect">
              <a:avLst/>
            </a:prstGeom>
          </p:spPr>
        </p:pic>
      </p:grpSp>
      <p:sp>
        <p:nvSpPr>
          <p:cNvPr id="8" name="任意多边形: 形状 7"/>
          <p:cNvSpPr/>
          <p:nvPr/>
        </p:nvSpPr>
        <p:spPr>
          <a:xfrm rot="5400000">
            <a:off x="4037245" y="87289"/>
            <a:ext cx="4117510" cy="7414678"/>
          </a:xfrm>
          <a:custGeom>
            <a:avLst/>
            <a:gdLst>
              <a:gd name="connsiteX0" fmla="*/ 0 w 5792403"/>
              <a:gd name="connsiteY0" fmla="*/ 10180223 h 10430771"/>
              <a:gd name="connsiteX1" fmla="*/ 0 w 5792403"/>
              <a:gd name="connsiteY1" fmla="*/ 916714 h 10430771"/>
              <a:gd name="connsiteX2" fmla="*/ 916714 w 5792403"/>
              <a:gd name="connsiteY2" fmla="*/ 0 h 10430771"/>
              <a:gd name="connsiteX3" fmla="*/ 4717692 w 5792403"/>
              <a:gd name="connsiteY3" fmla="*/ 0 h 10430771"/>
              <a:gd name="connsiteX4" fmla="*/ 4968240 w 5792403"/>
              <a:gd name="connsiteY4" fmla="*/ 250548 h 10430771"/>
              <a:gd name="connsiteX5" fmla="*/ 4968240 w 5792403"/>
              <a:gd name="connsiteY5" fmla="*/ 8536806 h 10430771"/>
              <a:gd name="connsiteX6" fmla="*/ 5792403 w 5792403"/>
              <a:gd name="connsiteY6" fmla="*/ 9360969 h 10430771"/>
              <a:gd name="connsiteX7" fmla="*/ 4968240 w 5792403"/>
              <a:gd name="connsiteY7" fmla="*/ 9360969 h 10430771"/>
              <a:gd name="connsiteX8" fmla="*/ 4968240 w 5792403"/>
              <a:gd name="connsiteY8" fmla="*/ 10180223 h 10430771"/>
              <a:gd name="connsiteX9" fmla="*/ 4717692 w 5792403"/>
              <a:gd name="connsiteY9" fmla="*/ 10430771 h 10430771"/>
              <a:gd name="connsiteX10" fmla="*/ 250548 w 5792403"/>
              <a:gd name="connsiteY10" fmla="*/ 10430771 h 10430771"/>
              <a:gd name="connsiteX11" fmla="*/ 0 w 5792403"/>
              <a:gd name="connsiteY11" fmla="*/ 10180223 h 1043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2403" h="10430771">
                <a:moveTo>
                  <a:pt x="0" y="10180223"/>
                </a:moveTo>
                <a:lnTo>
                  <a:pt x="0" y="916714"/>
                </a:lnTo>
                <a:lnTo>
                  <a:pt x="916714" y="0"/>
                </a:lnTo>
                <a:lnTo>
                  <a:pt x="4717692" y="0"/>
                </a:lnTo>
                <a:cubicBezTo>
                  <a:pt x="4856066" y="0"/>
                  <a:pt x="4968240" y="112174"/>
                  <a:pt x="4968240" y="250548"/>
                </a:cubicBezTo>
                <a:lnTo>
                  <a:pt x="4968240" y="8536806"/>
                </a:lnTo>
                <a:lnTo>
                  <a:pt x="5792403" y="9360969"/>
                </a:lnTo>
                <a:lnTo>
                  <a:pt x="4968240" y="9360969"/>
                </a:lnTo>
                <a:lnTo>
                  <a:pt x="4968240" y="10180223"/>
                </a:lnTo>
                <a:cubicBezTo>
                  <a:pt x="4968240" y="10318597"/>
                  <a:pt x="4856066" y="10430771"/>
                  <a:pt x="4717692" y="10430771"/>
                </a:cubicBezTo>
                <a:lnTo>
                  <a:pt x="250548" y="10430771"/>
                </a:lnTo>
                <a:cubicBezTo>
                  <a:pt x="112174" y="10430771"/>
                  <a:pt x="0" y="10318597"/>
                  <a:pt x="0" y="10180223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accent3"/>
            </a:solidFill>
          </a:ln>
          <a:effectLst>
            <a:outerShdw blurRad="127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108548" y="3510682"/>
            <a:ext cx="7974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3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字魂59号-创粗黑" panose="00000500000000000000" pitchFamily="2" charset="-122"/>
              </a:rPr>
              <a:t>Different Cultural Attitudes</a:t>
            </a:r>
            <a:endParaRPr lang="zh-CN" altLang="en-US" sz="3200" dirty="0">
              <a:solidFill>
                <a:schemeClr val="accent3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3497" y="2510853"/>
            <a:ext cx="2185005" cy="789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4400" b="1" dirty="0">
                <a:solidFill>
                  <a:srgbClr val="E6715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字魂59号-创粗黑" panose="00000500000000000000" pitchFamily="2" charset="-122"/>
              </a:rPr>
              <a:t>PART 2</a:t>
            </a:r>
            <a:endParaRPr lang="zh-CN" altLang="en-US" sz="4400" b="1" dirty="0">
              <a:solidFill>
                <a:srgbClr val="E6715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264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B75409F0-13CA-D24E-8317-2A146EA718FB}"/>
              </a:ext>
            </a:extLst>
          </p:cNvPr>
          <p:cNvSpPr txBox="1"/>
          <p:nvPr/>
        </p:nvSpPr>
        <p:spPr>
          <a:xfrm>
            <a:off x="569925" y="6173837"/>
            <a:ext cx="154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For</a:t>
            </a:r>
            <a:endParaRPr lang="zh-CN" altLang="en-US" sz="2800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A459497-E9CF-2B4E-847A-691FE222D9A4}"/>
              </a:ext>
            </a:extLst>
          </p:cNvPr>
          <p:cNvGrpSpPr/>
          <p:nvPr/>
        </p:nvGrpSpPr>
        <p:grpSpPr>
          <a:xfrm>
            <a:off x="806653" y="2888516"/>
            <a:ext cx="4389414" cy="3241217"/>
            <a:chOff x="1126939" y="1350372"/>
            <a:chExt cx="4464496" cy="2952328"/>
          </a:xfrm>
        </p:grpSpPr>
        <p:cxnSp>
          <p:nvCxnSpPr>
            <p:cNvPr id="14" name="直接连接符 3">
              <a:extLst>
                <a:ext uri="{FF2B5EF4-FFF2-40B4-BE49-F238E27FC236}">
                  <a16:creationId xmlns:a16="http://schemas.microsoft.com/office/drawing/2014/main" id="{523A8BBC-C339-994D-A701-37B1FBB22DD5}"/>
                </a:ext>
              </a:extLst>
            </p:cNvPr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5">
              <a:extLst>
                <a:ext uri="{FF2B5EF4-FFF2-40B4-BE49-F238E27FC236}">
                  <a16:creationId xmlns:a16="http://schemas.microsoft.com/office/drawing/2014/main" id="{E4984660-A438-5241-8F88-8BCAE9D3EB78}"/>
                </a:ext>
              </a:extLst>
            </p:cNvPr>
            <p:cNvCxnSpPr/>
            <p:nvPr/>
          </p:nvCxnSpPr>
          <p:spPr>
            <a:xfrm>
              <a:off x="1126939" y="3933659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6">
              <a:extLst>
                <a:ext uri="{FF2B5EF4-FFF2-40B4-BE49-F238E27FC236}">
                  <a16:creationId xmlns:a16="http://schemas.microsoft.com/office/drawing/2014/main" id="{369F90AE-994F-874B-89FD-A8279E712496}"/>
                </a:ext>
              </a:extLst>
            </p:cNvPr>
            <p:cNvCxnSpPr/>
            <p:nvPr/>
          </p:nvCxnSpPr>
          <p:spPr>
            <a:xfrm>
              <a:off x="1126939" y="3564618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7">
              <a:extLst>
                <a:ext uri="{FF2B5EF4-FFF2-40B4-BE49-F238E27FC236}">
                  <a16:creationId xmlns:a16="http://schemas.microsoft.com/office/drawing/2014/main" id="{556D935D-F087-3247-87F3-BB7A03C4E5CF}"/>
                </a:ext>
              </a:extLst>
            </p:cNvPr>
            <p:cNvCxnSpPr/>
            <p:nvPr/>
          </p:nvCxnSpPr>
          <p:spPr>
            <a:xfrm>
              <a:off x="1126939" y="3195577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8">
              <a:extLst>
                <a:ext uri="{FF2B5EF4-FFF2-40B4-BE49-F238E27FC236}">
                  <a16:creationId xmlns:a16="http://schemas.microsoft.com/office/drawing/2014/main" id="{2D9DCEA6-C833-0943-AD60-F686672E32D3}"/>
                </a:ext>
              </a:extLst>
            </p:cNvPr>
            <p:cNvCxnSpPr/>
            <p:nvPr/>
          </p:nvCxnSpPr>
          <p:spPr>
            <a:xfrm>
              <a:off x="1126939" y="282653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9">
              <a:extLst>
                <a:ext uri="{FF2B5EF4-FFF2-40B4-BE49-F238E27FC236}">
                  <a16:creationId xmlns:a16="http://schemas.microsoft.com/office/drawing/2014/main" id="{DE7778FC-737D-1749-891B-68AD8C696363}"/>
                </a:ext>
              </a:extLst>
            </p:cNvPr>
            <p:cNvCxnSpPr/>
            <p:nvPr/>
          </p:nvCxnSpPr>
          <p:spPr>
            <a:xfrm>
              <a:off x="1126939" y="2457495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0">
              <a:extLst>
                <a:ext uri="{FF2B5EF4-FFF2-40B4-BE49-F238E27FC236}">
                  <a16:creationId xmlns:a16="http://schemas.microsoft.com/office/drawing/2014/main" id="{0110A75F-9111-E44B-B152-E9BE29B0E4C2}"/>
                </a:ext>
              </a:extLst>
            </p:cNvPr>
            <p:cNvCxnSpPr/>
            <p:nvPr/>
          </p:nvCxnSpPr>
          <p:spPr>
            <a:xfrm>
              <a:off x="1126939" y="2088454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11">
              <a:extLst>
                <a:ext uri="{FF2B5EF4-FFF2-40B4-BE49-F238E27FC236}">
                  <a16:creationId xmlns:a16="http://schemas.microsoft.com/office/drawing/2014/main" id="{D563B9D6-659F-FD40-9733-3847592B6DE0}"/>
                </a:ext>
              </a:extLst>
            </p:cNvPr>
            <p:cNvCxnSpPr/>
            <p:nvPr/>
          </p:nvCxnSpPr>
          <p:spPr>
            <a:xfrm>
              <a:off x="1126939" y="1719413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3">
              <a:extLst>
                <a:ext uri="{FF2B5EF4-FFF2-40B4-BE49-F238E27FC236}">
                  <a16:creationId xmlns:a16="http://schemas.microsoft.com/office/drawing/2014/main" id="{8502BD97-6189-0944-B825-139A40B594EC}"/>
                </a:ext>
              </a:extLst>
            </p:cNvPr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75878FB5-EF1C-2A46-AFE2-09A6CE45F887}"/>
              </a:ext>
            </a:extLst>
          </p:cNvPr>
          <p:cNvSpPr/>
          <p:nvPr/>
        </p:nvSpPr>
        <p:spPr>
          <a:xfrm>
            <a:off x="983215" y="5225711"/>
            <a:ext cx="793776" cy="904022"/>
          </a:xfrm>
          <a:prstGeom prst="rect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40">
              <a:solidFill>
                <a:schemeClr val="bg2">
                  <a:lumMod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BEE49AD-BF5A-7444-ABD7-82CDF486A2D7}"/>
              </a:ext>
            </a:extLst>
          </p:cNvPr>
          <p:cNvSpPr/>
          <p:nvPr/>
        </p:nvSpPr>
        <p:spPr>
          <a:xfrm>
            <a:off x="2527163" y="3952228"/>
            <a:ext cx="793776" cy="2177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40">
              <a:solidFill>
                <a:schemeClr val="bg2">
                  <a:lumMod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DEC86E1-89FD-7148-BDDF-59CF4522A46C}"/>
              </a:ext>
            </a:extLst>
          </p:cNvPr>
          <p:cNvSpPr/>
          <p:nvPr/>
        </p:nvSpPr>
        <p:spPr>
          <a:xfrm>
            <a:off x="4097758" y="5349604"/>
            <a:ext cx="793776" cy="780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40">
              <a:solidFill>
                <a:schemeClr val="bg2">
                  <a:lumMod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7CD2A13E-0AC6-034F-BC8B-7BE4C5E7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238" y="4640494"/>
            <a:ext cx="8880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24%</a:t>
            </a:r>
            <a:endParaRPr lang="zh-CN" altLang="en-US" sz="3200" b="1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08BDA737-0F58-3840-8BF9-2EA2C68B3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163" y="3459784"/>
            <a:ext cx="8880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55%</a:t>
            </a:r>
            <a:endParaRPr lang="zh-CN" altLang="en-US" sz="3200" b="1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2CF6321E-AA2C-F646-A58D-BE6B1784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88" y="4806022"/>
            <a:ext cx="8880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21%</a:t>
            </a:r>
            <a:endParaRPr lang="zh-CN" altLang="en-US" sz="3200" b="1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B75409F0-13CA-D24E-8317-2A146EA718FB}"/>
              </a:ext>
            </a:extLst>
          </p:cNvPr>
          <p:cNvSpPr txBox="1"/>
          <p:nvPr/>
        </p:nvSpPr>
        <p:spPr>
          <a:xfrm>
            <a:off x="2152227" y="6173837"/>
            <a:ext cx="154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Neutral</a:t>
            </a:r>
            <a:endParaRPr lang="zh-CN" altLang="en-US" sz="2800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id="{B75409F0-13CA-D24E-8317-2A146EA718FB}"/>
              </a:ext>
            </a:extLst>
          </p:cNvPr>
          <p:cNvSpPr txBox="1"/>
          <p:nvPr/>
        </p:nvSpPr>
        <p:spPr>
          <a:xfrm>
            <a:off x="3773183" y="6151538"/>
            <a:ext cx="154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Against</a:t>
            </a:r>
            <a:endParaRPr lang="zh-CN" altLang="en-US" sz="2800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D3E64F04-03F6-4BA2-B674-21452476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412" r="-1087" b="69994"/>
          <a:stretch/>
        </p:blipFill>
        <p:spPr>
          <a:xfrm flipH="1" flipV="1">
            <a:off x="0" y="-1"/>
            <a:ext cx="2485126" cy="1121869"/>
          </a:xfrm>
          <a:prstGeom prst="rect">
            <a:avLst/>
          </a:prstGeom>
        </p:spPr>
      </p:pic>
      <p:sp>
        <p:nvSpPr>
          <p:cNvPr id="59" name="TextBox 12">
            <a:extLst>
              <a:ext uri="{FF2B5EF4-FFF2-40B4-BE49-F238E27FC236}">
                <a16:creationId xmlns:a16="http://schemas.microsoft.com/office/drawing/2014/main" id="{352B4F1F-F865-4DAC-A709-86D3A42706A2}"/>
              </a:ext>
            </a:extLst>
          </p:cNvPr>
          <p:cNvSpPr txBox="1"/>
          <p:nvPr/>
        </p:nvSpPr>
        <p:spPr>
          <a:xfrm>
            <a:off x="6968562" y="6215955"/>
            <a:ext cx="154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For</a:t>
            </a:r>
            <a:endParaRPr lang="zh-CN" altLang="en-US" sz="2800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ED62F65-6AF4-41E8-852D-46F9CF1C6184}"/>
              </a:ext>
            </a:extLst>
          </p:cNvPr>
          <p:cNvGrpSpPr/>
          <p:nvPr/>
        </p:nvGrpSpPr>
        <p:grpSpPr>
          <a:xfrm>
            <a:off x="7205290" y="2888516"/>
            <a:ext cx="4389414" cy="3283335"/>
            <a:chOff x="1126939" y="1350372"/>
            <a:chExt cx="4464496" cy="2952328"/>
          </a:xfrm>
        </p:grpSpPr>
        <p:cxnSp>
          <p:nvCxnSpPr>
            <p:cNvPr id="61" name="直接连接符 3">
              <a:extLst>
                <a:ext uri="{FF2B5EF4-FFF2-40B4-BE49-F238E27FC236}">
                  <a16:creationId xmlns:a16="http://schemas.microsoft.com/office/drawing/2014/main" id="{3ABFC391-F37A-4078-BDE8-C4C09096EA92}"/>
                </a:ext>
              </a:extLst>
            </p:cNvPr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5">
              <a:extLst>
                <a:ext uri="{FF2B5EF4-FFF2-40B4-BE49-F238E27FC236}">
                  <a16:creationId xmlns:a16="http://schemas.microsoft.com/office/drawing/2014/main" id="{17F90ED6-BD28-4802-833E-36068011A8BF}"/>
                </a:ext>
              </a:extLst>
            </p:cNvPr>
            <p:cNvCxnSpPr/>
            <p:nvPr/>
          </p:nvCxnSpPr>
          <p:spPr>
            <a:xfrm>
              <a:off x="1126939" y="3933659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">
              <a:extLst>
                <a:ext uri="{FF2B5EF4-FFF2-40B4-BE49-F238E27FC236}">
                  <a16:creationId xmlns:a16="http://schemas.microsoft.com/office/drawing/2014/main" id="{766E364A-7D85-4662-8BC5-EA5D59B350DC}"/>
                </a:ext>
              </a:extLst>
            </p:cNvPr>
            <p:cNvCxnSpPr/>
            <p:nvPr/>
          </p:nvCxnSpPr>
          <p:spPr>
            <a:xfrm>
              <a:off x="1126939" y="3564618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">
              <a:extLst>
                <a:ext uri="{FF2B5EF4-FFF2-40B4-BE49-F238E27FC236}">
                  <a16:creationId xmlns:a16="http://schemas.microsoft.com/office/drawing/2014/main" id="{9F40E9A4-A172-490A-9DEB-3588799E7613}"/>
                </a:ext>
              </a:extLst>
            </p:cNvPr>
            <p:cNvCxnSpPr/>
            <p:nvPr/>
          </p:nvCxnSpPr>
          <p:spPr>
            <a:xfrm>
              <a:off x="1126939" y="3195577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8">
              <a:extLst>
                <a:ext uri="{FF2B5EF4-FFF2-40B4-BE49-F238E27FC236}">
                  <a16:creationId xmlns:a16="http://schemas.microsoft.com/office/drawing/2014/main" id="{6FA3A414-C877-416F-9644-4AB5055DCB40}"/>
                </a:ext>
              </a:extLst>
            </p:cNvPr>
            <p:cNvCxnSpPr/>
            <p:nvPr/>
          </p:nvCxnSpPr>
          <p:spPr>
            <a:xfrm>
              <a:off x="1126939" y="282653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9">
              <a:extLst>
                <a:ext uri="{FF2B5EF4-FFF2-40B4-BE49-F238E27FC236}">
                  <a16:creationId xmlns:a16="http://schemas.microsoft.com/office/drawing/2014/main" id="{9007361E-AF59-444D-BAF6-3D41F82747C4}"/>
                </a:ext>
              </a:extLst>
            </p:cNvPr>
            <p:cNvCxnSpPr/>
            <p:nvPr/>
          </p:nvCxnSpPr>
          <p:spPr>
            <a:xfrm>
              <a:off x="1126939" y="2457495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10">
              <a:extLst>
                <a:ext uri="{FF2B5EF4-FFF2-40B4-BE49-F238E27FC236}">
                  <a16:creationId xmlns:a16="http://schemas.microsoft.com/office/drawing/2014/main" id="{8DBEFFF7-DC6F-47CD-88B4-0D0CC742E6E8}"/>
                </a:ext>
              </a:extLst>
            </p:cNvPr>
            <p:cNvCxnSpPr/>
            <p:nvPr/>
          </p:nvCxnSpPr>
          <p:spPr>
            <a:xfrm>
              <a:off x="1126939" y="2088454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11">
              <a:extLst>
                <a:ext uri="{FF2B5EF4-FFF2-40B4-BE49-F238E27FC236}">
                  <a16:creationId xmlns:a16="http://schemas.microsoft.com/office/drawing/2014/main" id="{07E57C1E-1C9B-4EC2-B9A3-B70B1E5FA4D6}"/>
                </a:ext>
              </a:extLst>
            </p:cNvPr>
            <p:cNvCxnSpPr/>
            <p:nvPr/>
          </p:nvCxnSpPr>
          <p:spPr>
            <a:xfrm>
              <a:off x="1126939" y="1719413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23">
              <a:extLst>
                <a:ext uri="{FF2B5EF4-FFF2-40B4-BE49-F238E27FC236}">
                  <a16:creationId xmlns:a16="http://schemas.microsoft.com/office/drawing/2014/main" id="{E3594326-6D0D-4F3F-B956-46983E6470F0}"/>
                </a:ext>
              </a:extLst>
            </p:cNvPr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9B22E38E-DC29-4BB6-97D4-E15608681D5B}"/>
              </a:ext>
            </a:extLst>
          </p:cNvPr>
          <p:cNvSpPr/>
          <p:nvPr/>
        </p:nvSpPr>
        <p:spPr>
          <a:xfrm>
            <a:off x="7381852" y="4462904"/>
            <a:ext cx="793776" cy="1708947"/>
          </a:xfrm>
          <a:prstGeom prst="rect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40">
              <a:solidFill>
                <a:schemeClr val="bg2">
                  <a:lumMod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4F64901-135F-4B10-8358-70C0DECEC9F4}"/>
              </a:ext>
            </a:extLst>
          </p:cNvPr>
          <p:cNvSpPr/>
          <p:nvPr/>
        </p:nvSpPr>
        <p:spPr>
          <a:xfrm>
            <a:off x="8925800" y="5347461"/>
            <a:ext cx="793776" cy="824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40">
              <a:solidFill>
                <a:schemeClr val="bg2">
                  <a:lumMod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9AF38BE-645D-47E8-81FC-B4A4CAE27BDF}"/>
              </a:ext>
            </a:extLst>
          </p:cNvPr>
          <p:cNvSpPr/>
          <p:nvPr/>
        </p:nvSpPr>
        <p:spPr>
          <a:xfrm>
            <a:off x="10496395" y="4806022"/>
            <a:ext cx="793776" cy="1365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40">
              <a:solidFill>
                <a:schemeClr val="bg2">
                  <a:lumMod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C36791D4-D19D-4211-AA30-6A76D9022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8626" y="3970461"/>
            <a:ext cx="8880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41%</a:t>
            </a:r>
            <a:endParaRPr lang="zh-CN" altLang="en-US" sz="3200" b="1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6" name="TextBox 9">
            <a:extLst>
              <a:ext uri="{FF2B5EF4-FFF2-40B4-BE49-F238E27FC236}">
                <a16:creationId xmlns:a16="http://schemas.microsoft.com/office/drawing/2014/main" id="{918FD5D2-31D3-4C0F-BDA8-347D60E1B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5794" y="4736187"/>
            <a:ext cx="8880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22%</a:t>
            </a:r>
            <a:endParaRPr lang="zh-CN" altLang="en-US" sz="3200" b="1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7" name="TextBox 9">
            <a:extLst>
              <a:ext uri="{FF2B5EF4-FFF2-40B4-BE49-F238E27FC236}">
                <a16:creationId xmlns:a16="http://schemas.microsoft.com/office/drawing/2014/main" id="{E80A900A-6C9C-4B0B-B5A5-FF7B67BB0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1642" y="4221678"/>
            <a:ext cx="8880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37%</a:t>
            </a:r>
            <a:endParaRPr lang="zh-CN" altLang="en-US" sz="3200" b="1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8" name="TextBox 12">
            <a:extLst>
              <a:ext uri="{FF2B5EF4-FFF2-40B4-BE49-F238E27FC236}">
                <a16:creationId xmlns:a16="http://schemas.microsoft.com/office/drawing/2014/main" id="{993AE63E-45C5-4238-8474-94FCDA131B88}"/>
              </a:ext>
            </a:extLst>
          </p:cNvPr>
          <p:cNvSpPr txBox="1"/>
          <p:nvPr/>
        </p:nvSpPr>
        <p:spPr>
          <a:xfrm>
            <a:off x="8550864" y="6215955"/>
            <a:ext cx="154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Neutral</a:t>
            </a:r>
            <a:endParaRPr lang="zh-CN" altLang="en-US" sz="2800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9" name="TextBox 12">
            <a:extLst>
              <a:ext uri="{FF2B5EF4-FFF2-40B4-BE49-F238E27FC236}">
                <a16:creationId xmlns:a16="http://schemas.microsoft.com/office/drawing/2014/main" id="{B76A574D-5018-4360-A9E8-9076420DA1AE}"/>
              </a:ext>
            </a:extLst>
          </p:cNvPr>
          <p:cNvSpPr txBox="1"/>
          <p:nvPr/>
        </p:nvSpPr>
        <p:spPr>
          <a:xfrm>
            <a:off x="10171820" y="6193656"/>
            <a:ext cx="154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Against</a:t>
            </a:r>
            <a:endParaRPr lang="zh-CN" altLang="en-US" sz="2800" dirty="0">
              <a:solidFill>
                <a:srgbClr val="0020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AA090-FE0C-41EF-AD6B-E794BA0A8912}"/>
              </a:ext>
            </a:extLst>
          </p:cNvPr>
          <p:cNvSpPr txBox="1"/>
          <p:nvPr/>
        </p:nvSpPr>
        <p:spPr>
          <a:xfrm>
            <a:off x="569925" y="1100565"/>
            <a:ext cx="11815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chemeClr val="accent3">
                    <a:lumMod val="50000"/>
                  </a:schemeClr>
                </a:solidFill>
              </a:rPr>
              <a:t>Questionnaire survey </a:t>
            </a:r>
            <a:r>
              <a:rPr lang="en-US" altLang="zh-CN" sz="2700" dirty="0">
                <a:solidFill>
                  <a:schemeClr val="accent3">
                    <a:lumMod val="50000"/>
                  </a:schemeClr>
                </a:solidFill>
              </a:rPr>
              <a:t>done by Professor Nomura in 2016. </a:t>
            </a:r>
          </a:p>
          <a:p>
            <a:r>
              <a:rPr lang="en-US" altLang="zh-CN" sz="2700" b="1" dirty="0">
                <a:solidFill>
                  <a:schemeClr val="accent3">
                    <a:lumMod val="50000"/>
                  </a:schemeClr>
                </a:solidFill>
              </a:rPr>
              <a:t>Sample Number</a:t>
            </a:r>
            <a:r>
              <a:rPr lang="en-US" altLang="zh-CN" sz="2700" dirty="0">
                <a:solidFill>
                  <a:schemeClr val="accent3">
                    <a:lumMod val="50000"/>
                  </a:schemeClr>
                </a:solidFill>
              </a:rPr>
              <a:t> = 400.  </a:t>
            </a:r>
          </a:p>
          <a:p>
            <a:r>
              <a:rPr lang="en-US" altLang="zh-CN" sz="2700" b="1" dirty="0">
                <a:solidFill>
                  <a:schemeClr val="accent3">
                    <a:lumMod val="50000"/>
                  </a:schemeClr>
                </a:solidFill>
              </a:rPr>
              <a:t>Emotional attitudes </a:t>
            </a:r>
            <a:r>
              <a:rPr lang="en-US" altLang="zh-CN" sz="2700" dirty="0">
                <a:solidFill>
                  <a:schemeClr val="accent3">
                    <a:lumMod val="50000"/>
                  </a:schemeClr>
                </a:solidFill>
              </a:rPr>
              <a:t>towards robots’ culture. </a:t>
            </a:r>
            <a:endParaRPr lang="zh-CN" altLang="en-US" sz="27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904B4A-C6C5-4CE7-A512-588E219A7700}"/>
              </a:ext>
            </a:extLst>
          </p:cNvPr>
          <p:cNvSpPr txBox="1"/>
          <p:nvPr/>
        </p:nvSpPr>
        <p:spPr>
          <a:xfrm>
            <a:off x="2345129" y="2303741"/>
            <a:ext cx="1019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</a:rPr>
              <a:t>East</a:t>
            </a:r>
            <a:endParaRPr lang="zh-CN" altLang="en-US" sz="3200" b="1" dirty="0">
              <a:solidFill>
                <a:srgbClr val="002060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D8CE68C-1197-49D4-81F7-F52845A767A6}"/>
              </a:ext>
            </a:extLst>
          </p:cNvPr>
          <p:cNvSpPr txBox="1"/>
          <p:nvPr/>
        </p:nvSpPr>
        <p:spPr>
          <a:xfrm>
            <a:off x="8953245" y="2309883"/>
            <a:ext cx="128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</a:rPr>
              <a:t>West</a:t>
            </a:r>
            <a:endParaRPr lang="zh-CN" altLang="en-US" sz="3200" b="1" dirty="0">
              <a:solidFill>
                <a:srgbClr val="002060"/>
              </a:solidFill>
            </a:endParaRPr>
          </a:p>
        </p:txBody>
      </p:sp>
      <p:sp>
        <p:nvSpPr>
          <p:cNvPr id="3" name="任意多边形 8">
            <a:extLst>
              <a:ext uri="{FF2B5EF4-FFF2-40B4-BE49-F238E27FC236}">
                <a16:creationId xmlns:a16="http://schemas.microsoft.com/office/drawing/2014/main" id="{07052E11-5798-454E-9D20-9A61AFC12A45}"/>
              </a:ext>
            </a:extLst>
          </p:cNvPr>
          <p:cNvSpPr/>
          <p:nvPr/>
        </p:nvSpPr>
        <p:spPr>
          <a:xfrm>
            <a:off x="354889" y="334167"/>
            <a:ext cx="3813699" cy="5008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0DB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The East VS The West</a:t>
            </a:r>
            <a:endParaRPr lang="zh-CN" altLang="en-US" sz="24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339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28" grpId="0" animBg="1"/>
      <p:bldP spid="30" grpId="0" animBg="1"/>
      <p:bldP spid="40" grpId="0"/>
      <p:bldP spid="41" grpId="0"/>
      <p:bldP spid="42" grpId="0"/>
      <p:bldP spid="47" grpId="0"/>
      <p:bldP spid="48" grpId="0"/>
      <p:bldP spid="59" grpId="0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/>
      <p:bldP spid="4" grpId="0"/>
      <p:bldP spid="5" grpId="0"/>
      <p:bldP spid="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04392BC-AC38-4896-8DC6-1208DB9022C9}"/>
              </a:ext>
            </a:extLst>
          </p:cNvPr>
          <p:cNvGrpSpPr/>
          <p:nvPr/>
        </p:nvGrpSpPr>
        <p:grpSpPr>
          <a:xfrm>
            <a:off x="0" y="51163"/>
            <a:ext cx="12191999" cy="6806837"/>
            <a:chOff x="0" y="51163"/>
            <a:chExt cx="12191999" cy="6806837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F77F5A6-6507-4AC8-9550-817787ABF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0" b="60350"/>
            <a:stretch/>
          </p:blipFill>
          <p:spPr>
            <a:xfrm>
              <a:off x="10810844" y="5395697"/>
              <a:ext cx="1381155" cy="1462303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D8998FE-22C1-4822-8650-D550E5E94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412" r="-1087" b="69994"/>
            <a:stretch/>
          </p:blipFill>
          <p:spPr>
            <a:xfrm flipH="1" flipV="1">
              <a:off x="0" y="51163"/>
              <a:ext cx="2485126" cy="1121869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6C1495E-E9FB-42EF-93D5-526988A1E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16833" r="45730" b="61637"/>
            <a:stretch/>
          </p:blipFill>
          <p:spPr>
            <a:xfrm flipH="1" flipV="1">
              <a:off x="11406364" y="4601631"/>
              <a:ext cx="636952" cy="79406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03A8BF2-A02D-41C9-A023-4670381C9C31}"/>
              </a:ext>
            </a:extLst>
          </p:cNvPr>
          <p:cNvSpPr txBox="1"/>
          <p:nvPr/>
        </p:nvSpPr>
        <p:spPr>
          <a:xfrm>
            <a:off x="2765200" y="2816162"/>
            <a:ext cx="9305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6715B"/>
                </a:solidFill>
              </a:rPr>
              <a:t>Will robots take over the world?</a:t>
            </a:r>
            <a:endParaRPr lang="zh-CN" altLang="en-US" sz="3600" b="1" dirty="0">
              <a:solidFill>
                <a:srgbClr val="E6715B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6B50CB-045F-4666-B508-3FFAB18D26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61" y="1235785"/>
            <a:ext cx="5265456" cy="2339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8C82AC-B42B-4C46-A35D-872C13FFB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4" y="3346076"/>
            <a:ext cx="4400550" cy="3305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004B1F7-CF88-4F39-9AD3-149012900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83" y="1398494"/>
            <a:ext cx="3327433" cy="4986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任意多边形 8">
            <a:extLst>
              <a:ext uri="{FF2B5EF4-FFF2-40B4-BE49-F238E27FC236}">
                <a16:creationId xmlns:a16="http://schemas.microsoft.com/office/drawing/2014/main" id="{2DCBCA8F-11A8-453F-935B-512FECAB3C2F}"/>
              </a:ext>
            </a:extLst>
          </p:cNvPr>
          <p:cNvSpPr/>
          <p:nvPr/>
        </p:nvSpPr>
        <p:spPr>
          <a:xfrm>
            <a:off x="385535" y="385500"/>
            <a:ext cx="4199181" cy="453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0DB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rgbClr val="E6715B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Different Cultural Attitudes</a:t>
            </a:r>
            <a:endParaRPr lang="zh-CN" altLang="en-US" sz="2200" dirty="0">
              <a:solidFill>
                <a:srgbClr val="E6715B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756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79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E6715B"/>
      </a:dk2>
      <a:lt2>
        <a:srgbClr val="E7E6E6"/>
      </a:lt2>
      <a:accent1>
        <a:srgbClr val="E6715B"/>
      </a:accent1>
      <a:accent2>
        <a:srgbClr val="F2C96B"/>
      </a:accent2>
      <a:accent3>
        <a:srgbClr val="B0DBE0"/>
      </a:accent3>
      <a:accent4>
        <a:srgbClr val="949494"/>
      </a:accent4>
      <a:accent5>
        <a:srgbClr val="E6715B"/>
      </a:accent5>
      <a:accent6>
        <a:srgbClr val="F2C96B"/>
      </a:accent6>
      <a:hlink>
        <a:srgbClr val="B0DBE0"/>
      </a:hlink>
      <a:folHlink>
        <a:srgbClr val="94949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E6715B"/>
    </a:dk2>
    <a:lt2>
      <a:srgbClr val="E7E6E6"/>
    </a:lt2>
    <a:accent1>
      <a:srgbClr val="E6715B"/>
    </a:accent1>
    <a:accent2>
      <a:srgbClr val="F2C96B"/>
    </a:accent2>
    <a:accent3>
      <a:srgbClr val="B0DBE0"/>
    </a:accent3>
    <a:accent4>
      <a:srgbClr val="949494"/>
    </a:accent4>
    <a:accent5>
      <a:srgbClr val="E6715B"/>
    </a:accent5>
    <a:accent6>
      <a:srgbClr val="F2C96B"/>
    </a:accent6>
    <a:hlink>
      <a:srgbClr val="B0DBE0"/>
    </a:hlink>
    <a:folHlink>
      <a:srgbClr val="94949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392</Words>
  <Application>Microsoft Office PowerPoint</Application>
  <PresentationFormat>宽屏</PresentationFormat>
  <Paragraphs>152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思源黑体 CN Heavy</vt:lpstr>
      <vt:lpstr>思源黑体 CN Medium</vt:lpstr>
      <vt:lpstr>思源黑体 CN Normal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1079</dc:title>
  <dc:creator/>
  <cp:lastModifiedBy>肖 滟兰</cp:lastModifiedBy>
  <cp:revision>41</cp:revision>
  <dcterms:created xsi:type="dcterms:W3CDTF">2020-11-14T07:09:00Z</dcterms:created>
  <dcterms:modified xsi:type="dcterms:W3CDTF">2020-11-14T13:10:33Z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